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77" r:id="rId13"/>
    <p:sldId id="276" r:id="rId14"/>
    <p:sldId id="267" r:id="rId15"/>
    <p:sldId id="268" r:id="rId16"/>
    <p:sldId id="269" r:id="rId17"/>
    <p:sldId id="270" r:id="rId18"/>
    <p:sldId id="271" r:id="rId19"/>
    <p:sldId id="278" r:id="rId20"/>
    <p:sldId id="272" r:id="rId21"/>
  </p:sldIdLst>
  <p:sldSz cx="18288000" cy="10287000"/>
  <p:notesSz cx="6858000" cy="9144000"/>
  <p:embeddedFontLst>
    <p:embeddedFont>
      <p:font typeface="Asap" panose="020B0604020202020204" charset="-93"/>
      <p:regular r:id="rId23"/>
    </p:embeddedFont>
    <p:embeddedFont>
      <p:font typeface="Asap Bold" panose="020B0604020202020204" charset="-93"/>
      <p:regular r:id="rId24"/>
    </p:embeddedFont>
    <p:embeddedFont>
      <p:font typeface="Faustina Bold" panose="020B0604020202020204" charset="-93"/>
      <p:regular r:id="rId25"/>
    </p:embeddedFont>
    <p:embeddedFont>
      <p:font typeface="Noto Sans Bold" panose="020B0604020202020204" charset="0"/>
      <p:regular r:id="rId26"/>
    </p:embeddedFont>
    <p:embeddedFont>
      <p:font typeface="Playfair Display Bold" panose="020B0604020202020204" charset="0"/>
      <p:regular r:id="rId27"/>
    </p:embeddedFont>
    <p:embeddedFont>
      <p:font typeface="Times New Roman Bold" panose="020B0604020202020204" charset="0"/>
      <p:regular r:id="rId28"/>
      <p:bold r:id="rId29"/>
    </p:embeddedFont>
  </p:embeddedFont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447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921878282196511E-2"/>
          <c:y val="4.149977508481241E-2"/>
          <c:w val="0.93368028215223098"/>
          <c:h val="0.848991018700787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Năm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Sheet1!$A$2:$A$15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</c:v>
                </c:pt>
                <c:pt idx="1">
                  <c:v>10</c:v>
                </c:pt>
                <c:pt idx="2">
                  <c:v>22</c:v>
                </c:pt>
                <c:pt idx="3">
                  <c:v>43</c:v>
                </c:pt>
                <c:pt idx="4">
                  <c:v>47</c:v>
                </c:pt>
                <c:pt idx="5">
                  <c:v>64</c:v>
                </c:pt>
                <c:pt idx="6">
                  <c:v>56</c:v>
                </c:pt>
                <c:pt idx="7">
                  <c:v>51</c:v>
                </c:pt>
                <c:pt idx="8">
                  <c:v>46</c:v>
                </c:pt>
                <c:pt idx="9">
                  <c:v>48</c:v>
                </c:pt>
                <c:pt idx="10">
                  <c:v>61</c:v>
                </c:pt>
                <c:pt idx="11">
                  <c:v>72</c:v>
                </c:pt>
                <c:pt idx="12">
                  <c:v>77</c:v>
                </c:pt>
                <c:pt idx="13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AF-43A4-A828-54C8D57AF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008338936"/>
        <c:axId val="10083378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Biến động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0</c:v>
                </c:pt>
                <c:pt idx="1">
                  <c:v>8</c:v>
                </c:pt>
                <c:pt idx="2">
                  <c:v>14</c:v>
                </c:pt>
                <c:pt idx="3">
                  <c:v>21</c:v>
                </c:pt>
                <c:pt idx="4">
                  <c:v>4</c:v>
                </c:pt>
                <c:pt idx="5">
                  <c:v>17</c:v>
                </c:pt>
                <c:pt idx="6">
                  <c:v>-8</c:v>
                </c:pt>
                <c:pt idx="7">
                  <c:v>-5</c:v>
                </c:pt>
                <c:pt idx="8">
                  <c:v>-5</c:v>
                </c:pt>
                <c:pt idx="9">
                  <c:v>2</c:v>
                </c:pt>
                <c:pt idx="10">
                  <c:v>13</c:v>
                </c:pt>
                <c:pt idx="11">
                  <c:v>11</c:v>
                </c:pt>
                <c:pt idx="12">
                  <c:v>5</c:v>
                </c:pt>
                <c:pt idx="13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AF-43A4-A828-54C8D57AF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7454224"/>
        <c:axId val="1007455664"/>
      </c:lineChart>
      <c:catAx>
        <c:axId val="100833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vi-VN"/>
          </a:p>
        </c:txPr>
        <c:crossAx val="1008337856"/>
        <c:crosses val="autoZero"/>
        <c:auto val="1"/>
        <c:lblAlgn val="ctr"/>
        <c:lblOffset val="100"/>
        <c:noMultiLvlLbl val="0"/>
      </c:catAx>
      <c:valAx>
        <c:axId val="100833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vi-VN"/>
          </a:p>
        </c:txPr>
        <c:crossAx val="1008338936"/>
        <c:crosses val="autoZero"/>
        <c:crossBetween val="between"/>
      </c:valAx>
      <c:valAx>
        <c:axId val="100745566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vi-VN"/>
          </a:p>
        </c:txPr>
        <c:crossAx val="1007454224"/>
        <c:crosses val="max"/>
        <c:crossBetween val="between"/>
      </c:valAx>
      <c:catAx>
        <c:axId val="1007454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0745566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2">
              <a:lumMod val="60000"/>
              <a:lumOff val="40000"/>
            </a:schemeClr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vi-V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vi-V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857752594009848E-2"/>
          <c:y val="3.512032773902693E-2"/>
          <c:w val="0.67535298157823731"/>
          <c:h val="0.95170954935883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Nhân viên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6EE-4056-8B6F-6C2941DB0F44}"/>
              </c:ext>
            </c:extLst>
          </c:dPt>
          <c:dPt>
            <c:idx val="1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6EE-4056-8B6F-6C2941DB0F44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6EE-4056-8B6F-6C2941DB0F44}"/>
              </c:ext>
            </c:extLst>
          </c:dPt>
          <c:dPt>
            <c:idx val="3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332-4408-97B3-054F458FB0E3}"/>
              </c:ext>
            </c:extLst>
          </c:dPt>
          <c:dPt>
            <c:idx val="4"/>
            <c:bubble3D val="0"/>
            <c:spPr>
              <a:solidFill>
                <a:schemeClr val="accent1">
                  <a:tint val="54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332-4408-97B3-054F458FB0E3}"/>
              </c:ext>
            </c:extLst>
          </c:dPt>
          <c:dLbls>
            <c:dLbl>
              <c:idx val="4"/>
              <c:layout>
                <c:manualLayout>
                  <c:x val="8.1060033702209919E-2"/>
                  <c:y val="0.1879990106852560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332-4408-97B3-054F458FB0E3}"/>
                </c:ext>
              </c:extLst>
            </c:dLbl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vi-V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Admin and Account Dept</c:v>
                </c:pt>
                <c:pt idx="1">
                  <c:v>Team A</c:v>
                </c:pt>
                <c:pt idx="2">
                  <c:v>Team B</c:v>
                </c:pt>
                <c:pt idx="3">
                  <c:v>Team C</c:v>
                </c:pt>
                <c:pt idx="4">
                  <c:v>Team 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24</c:v>
                </c:pt>
                <c:pt idx="2">
                  <c:v>18</c:v>
                </c:pt>
                <c:pt idx="3">
                  <c:v>24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EE-4056-8B6F-6C2941DB0F4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 sz="3000"/>
      </a:pPr>
      <a:endParaRPr lang="vi-V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vi-VN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事業内容</c:v>
                </c:pt>
              </c:strCache>
            </c:strRef>
          </c:tx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36C-47BA-9B58-70652E99CE16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36C-47BA-9B58-70652E99CE16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36C-47BA-9B58-70652E99CE16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36C-47BA-9B58-70652E99CE1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vi-V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 プレカット図作成</c:v>
                </c:pt>
                <c:pt idx="1">
                  <c:v>内装建材の受注入力</c:v>
                </c:pt>
                <c:pt idx="2">
                  <c:v>意匠図面・計算</c:v>
                </c:pt>
                <c:pt idx="3">
                  <c:v>建物積算・断熱材割付・その他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C5-4EA9-9755-78A93DC5DF5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986435609483246"/>
          <c:y val="0.18468622736479715"/>
          <c:w val="0.27032657803020527"/>
          <c:h val="0.5944216790642611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vi-V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lumMod val="95000"/>
      </a:schemeClr>
    </a:solidFill>
    <a:ln w="9525" cap="flat" cmpd="sng" algn="ctr">
      <a:solidFill>
        <a:schemeClr val="bg1">
          <a:lumMod val="9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vi-V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5BB2F-E1FC-4298-9837-5920CCB74E42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B7FA4-B088-4729-BADE-2C5BDC803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59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B7FA4-B088-4729-BADE-2C5BDC8033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1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B2B05-8217-9C8B-E96E-225AA337B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2DA945-88C1-8D7C-A9C3-8E661863A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CB96-A768-CFD3-908E-D62EDADDA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63A70-A3D7-1F80-8884-C33EE7432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E3E59-DF30-0286-A906-D7060FDC5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7224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15A04-E243-012F-9DE7-5CF44245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E356C-DB3E-67F0-7E67-500CDBA1B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69657-6D2B-9EE5-12D8-4D8688B5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4DD53-D506-CB3A-AAF9-EDA743059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B27F4-E990-E473-41CC-FC6A18781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1522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C74D-8A57-E61D-4BAA-16E5EDC18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94794-63D1-1741-DCDB-39B83AA8E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8BF52-D65C-6390-0110-B11F356B9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F21C4-B4F2-0F46-EB28-7F4053BA2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C8830-7C25-D36B-A2A9-BFC22B98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4326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75167-B89C-6533-7C1E-D756A8CE9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93695-64BD-FDA0-DD83-439BCA5A5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1D73EC-A0B3-B1CA-54AD-F59E3E61FE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277990-7BAA-0356-9F6F-9565FE3A6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51DE0-770C-055B-C2F2-D4EEC7DA7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D8559-149E-39A6-2250-A59C66D6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9484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D1BE7-D795-4C72-77FF-DDCA217CD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ADD23-1608-72D0-E6FA-C6FF8323B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AE490-AF63-2A80-DB6C-A2D2E35AB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E819D3-E38A-ED2D-693F-396C10D35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CDAD2-9B42-778D-DE44-EF3B351C50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CB74D6-F841-1534-596F-3D7E514CB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987522-4FB6-0026-DDD0-604CA7B0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6666D9-67D4-42C3-79F7-3474DC48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7758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3883-F9BB-E718-6AD7-EE053E84F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7C5AFA-FEDA-C354-6538-5D0857C46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EA18AF-37B2-4E13-E040-90A4D5723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2C37D-593C-FC36-6375-3EDC8AF0B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49926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77DDB3-3442-25E6-8C96-2BF5A5352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1A470B-6AA7-EF14-EB8B-4EF436CF2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51B404-8373-AB97-6594-DE88E8847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8886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86EEF-525B-56D1-3419-7EFB9CA37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AA2FF-A76E-C7DF-DFFD-635638BFF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8CDB7-942E-5C28-CA3B-B08E5210C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020F7C-F9A2-7794-AD82-B1321E0D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C0CAA7-EFF5-30AD-C734-40B77E224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C33001-D7B9-E1A5-6A15-2B83B1923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49033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86487-2206-DA5E-1A7C-B7F6F08C0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AD4E5F-1981-C695-B038-26F97A798C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BE609-0D82-93CA-F3EE-736EC6117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C1B62-AE5E-4308-13B6-050E7F8F0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98EB0-E429-7DAC-8FB0-0A083A61F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C4713-7626-BFA2-5F48-66B23806D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95576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83D01-1AFD-BD8A-94CE-B413C30A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DDA6E9-08C8-B4E1-F79F-C4929CED3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93ACA-DDE5-F8E7-EEBC-1D8ABB3C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F3D7C-9E59-4443-34B8-4877A37D1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49FC1-7661-9C24-221B-15E49DC74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4895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21FA0-0BE2-BDF0-C928-289B200AC0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F68196-357F-2513-E144-860A0BBE38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0F0B3-E27F-153C-C810-71DC5EEA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8140F-6246-F506-C618-4D742157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4017B-1F65-A100-59E0-31192481E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8160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61E38C-5821-F703-351B-92722F2E2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7D420-85C2-25B6-1F42-142A0468C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622DD-5BDE-4C7A-765A-A91C513F9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3C716-6E47-F788-00D7-EA44BDF46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68903-63A5-8B41-24AB-776548A6F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56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 spd="slow">
    <p:push dir="u"/>
  </p:transition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jpeg"/><Relationship Id="rId9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602678" y="0"/>
            <a:ext cx="6685321" cy="10287000"/>
            <a:chOff x="0" y="0"/>
            <a:chExt cx="97536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rcRect t="9602" b="9602"/>
            <a:stretch>
              <a:fillRect/>
            </a:stretch>
          </p:blipFill>
          <p:spPr>
            <a:xfrm>
              <a:off x="0" y="0"/>
              <a:ext cx="97536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5443" y="6173412"/>
            <a:ext cx="11591792" cy="4113589"/>
            <a:chOff x="-7867" y="1"/>
            <a:chExt cx="5584829" cy="2093694"/>
          </a:xfrm>
        </p:grpSpPr>
        <p:sp>
          <p:nvSpPr>
            <p:cNvPr id="5" name="Freeform 5"/>
            <p:cNvSpPr/>
            <p:nvPr/>
          </p:nvSpPr>
          <p:spPr>
            <a:xfrm>
              <a:off x="-7867" y="1"/>
              <a:ext cx="5584829" cy="2093694"/>
            </a:xfrm>
            <a:custGeom>
              <a:avLst/>
              <a:gdLst/>
              <a:ahLst/>
              <a:cxnLst/>
              <a:rect l="l" t="t" r="r" b="b"/>
              <a:pathLst>
                <a:path w="5584829" h="2093694">
                  <a:moveTo>
                    <a:pt x="0" y="0"/>
                  </a:moveTo>
                  <a:lnTo>
                    <a:pt x="5584829" y="0"/>
                  </a:lnTo>
                  <a:lnTo>
                    <a:pt x="5584829" y="2093694"/>
                  </a:lnTo>
                  <a:lnTo>
                    <a:pt x="0" y="2093694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0"/>
            <a:ext cx="2595634" cy="1916776"/>
          </a:xfrm>
          <a:custGeom>
            <a:avLst/>
            <a:gdLst/>
            <a:ahLst/>
            <a:cxnLst/>
            <a:rect l="l" t="t" r="r" b="b"/>
            <a:pathLst>
              <a:path w="2595634" h="1916776">
                <a:moveTo>
                  <a:pt x="0" y="0"/>
                </a:moveTo>
                <a:lnTo>
                  <a:pt x="2595634" y="0"/>
                </a:lnTo>
                <a:lnTo>
                  <a:pt x="2595634" y="1916776"/>
                </a:lnTo>
                <a:lnTo>
                  <a:pt x="0" y="19167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8" name="TextBox 8"/>
          <p:cNvSpPr txBox="1"/>
          <p:nvPr/>
        </p:nvSpPr>
        <p:spPr>
          <a:xfrm>
            <a:off x="559234" y="4926149"/>
            <a:ext cx="10574511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2A549E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Land lot No. 1642 – 1643, Map sheet No. 273, Viet Sing Settlement, An Phu Ward, Ho Chi Minh City, Vietnam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1058" y="2201829"/>
            <a:ext cx="10530684" cy="2532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78"/>
              </a:lnSpc>
            </a:pPr>
            <a:r>
              <a:rPr lang="en-US" sz="9073" b="1" dirty="0">
                <a:solidFill>
                  <a:srgbClr val="2A549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J-VIET J.S.C </a:t>
            </a:r>
          </a:p>
          <a:p>
            <a:pPr algn="ctr">
              <a:lnSpc>
                <a:spcPts val="8680"/>
              </a:lnSpc>
            </a:pPr>
            <a:r>
              <a:rPr lang="en-US" sz="7173" b="1" dirty="0">
                <a:solidFill>
                  <a:srgbClr val="2A549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PROFILE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36696" y="9326636"/>
            <a:ext cx="1916104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48"/>
              </a:lnSpc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ea typeface="Noto Sans Bold"/>
              <a:cs typeface="Times New Roman" panose="02020603050405020304" pitchFamily="18" charset="0"/>
              <a:sym typeface="Noto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573370" y="9299545"/>
            <a:ext cx="1839158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48"/>
              </a:lnSpc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Cooperation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Noto Sans Bold"/>
              <a:cs typeface="Times New Roman" panose="02020603050405020304" pitchFamily="18" charset="0"/>
              <a:sym typeface="Noto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921025" y="9326636"/>
            <a:ext cx="2234491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48"/>
              </a:lnSpc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ea typeface="Noto Sans Bold"/>
              <a:cs typeface="Times New Roman" panose="02020603050405020304" pitchFamily="18" charset="0"/>
              <a:sym typeface="Noto Sans Bold"/>
            </a:endParaRPr>
          </a:p>
        </p:txBody>
      </p:sp>
      <p:pic>
        <p:nvPicPr>
          <p:cNvPr id="14" name="Graphic 13" descr="Medal with solid fill">
            <a:extLst>
              <a:ext uri="{FF2B5EF4-FFF2-40B4-BE49-F238E27FC236}">
                <a16:creationId xmlns:a16="http://schemas.microsoft.com/office/drawing/2014/main" id="{531AEE08-FF16-ADED-5A68-5AF1C2BD6E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8976" y="8991322"/>
            <a:ext cx="908842" cy="908842"/>
          </a:xfrm>
          <a:prstGeom prst="rect">
            <a:avLst/>
          </a:prstGeom>
        </p:spPr>
      </p:pic>
      <p:pic>
        <p:nvPicPr>
          <p:cNvPr id="20" name="Graphic 19" descr="Cheers with solid fill">
            <a:extLst>
              <a:ext uri="{FF2B5EF4-FFF2-40B4-BE49-F238E27FC236}">
                <a16:creationId xmlns:a16="http://schemas.microsoft.com/office/drawing/2014/main" id="{91CF8E76-50F0-512D-B261-C84069B349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94199" y="8933654"/>
            <a:ext cx="966509" cy="966509"/>
          </a:xfrm>
          <a:prstGeom prst="rect">
            <a:avLst/>
          </a:prstGeom>
        </p:spPr>
      </p:pic>
      <p:pic>
        <p:nvPicPr>
          <p:cNvPr id="15" name="Graphic 14" descr="Bar graph with upward trend with solid fill">
            <a:extLst>
              <a:ext uri="{FF2B5EF4-FFF2-40B4-BE49-F238E27FC236}">
                <a16:creationId xmlns:a16="http://schemas.microsoft.com/office/drawing/2014/main" id="{9C6CD626-3E82-02A4-35BB-0EFF670048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4858" y="8933654"/>
            <a:ext cx="966509" cy="966509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161" y="-10886"/>
            <a:ext cx="18288000" cy="2724964"/>
            <a:chOff x="0" y="0"/>
            <a:chExt cx="8829757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29756" cy="1913890"/>
            </a:xfrm>
            <a:custGeom>
              <a:avLst/>
              <a:gdLst/>
              <a:ahLst/>
              <a:cxnLst/>
              <a:rect l="l" t="t" r="r" b="b"/>
              <a:pathLst>
                <a:path w="8829756" h="1913890">
                  <a:moveTo>
                    <a:pt x="0" y="0"/>
                  </a:moveTo>
                  <a:lnTo>
                    <a:pt x="8829756" y="0"/>
                  </a:lnTo>
                  <a:lnTo>
                    <a:pt x="882975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 dirty="0">
                <a:latin typeface="+mj-lt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01436" y="868091"/>
            <a:ext cx="8014004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80"/>
              </a:lnSpc>
            </a:pPr>
            <a:r>
              <a:rPr lang="en-US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endParaRPr lang="en-US" sz="6000" b="1" dirty="0">
              <a:solidFill>
                <a:schemeClr val="bg1"/>
              </a:solidFill>
              <a:latin typeface="Times New Roman" panose="02020603050405020304" pitchFamily="18" charset="0"/>
              <a:ea typeface="Faustina"/>
              <a:cs typeface="Times New Roman" panose="02020603050405020304" pitchFamily="18" charset="0"/>
              <a:sym typeface="Faustin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D7CCF1-4947-B925-15A2-BE6D333FC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122" y="2714078"/>
            <a:ext cx="10942717" cy="7562035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530933" y="3808502"/>
            <a:ext cx="5577840" cy="6829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>
              <a:lnSpc>
                <a:spcPts val="3249"/>
              </a:lnSpc>
              <a:spcBef>
                <a:spcPts val="700"/>
              </a:spcBef>
              <a:spcAft>
                <a:spcPts val="700"/>
              </a:spcAft>
              <a:buSzPct val="92000"/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&amp; Development</a:t>
            </a:r>
          </a:p>
          <a:p>
            <a:pPr marL="457200" lvl="0" indent="-457200">
              <a:lnSpc>
                <a:spcPts val="3249"/>
              </a:lnSpc>
              <a:spcBef>
                <a:spcPts val="700"/>
              </a:spcBef>
              <a:spcAft>
                <a:spcPts val="700"/>
              </a:spcAft>
              <a:buSzPct val="92000"/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Shareholders</a:t>
            </a:r>
          </a:p>
          <a:p>
            <a:pPr marL="457200" lvl="0" indent="-457200">
              <a:lnSpc>
                <a:spcPts val="3249"/>
              </a:lnSpc>
              <a:spcBef>
                <a:spcPts val="700"/>
              </a:spcBef>
              <a:spcAft>
                <a:spcPts val="700"/>
              </a:spcAft>
              <a:buSzPct val="92000"/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Resources</a:t>
            </a:r>
          </a:p>
          <a:p>
            <a:pPr marL="457200" lvl="0" indent="-457200">
              <a:lnSpc>
                <a:spcPts val="3249"/>
              </a:lnSpc>
              <a:spcBef>
                <a:spcPts val="700"/>
              </a:spcBef>
              <a:spcAft>
                <a:spcPts val="700"/>
              </a:spcAft>
              <a:buSzPct val="92000"/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Chart</a:t>
            </a:r>
          </a:p>
          <a:p>
            <a:pPr marL="457200" lvl="0" indent="-457200">
              <a:lnSpc>
                <a:spcPts val="3249"/>
              </a:lnSpc>
              <a:spcBef>
                <a:spcPts val="700"/>
              </a:spcBef>
              <a:spcAft>
                <a:spcPts val="700"/>
              </a:spcAft>
              <a:buSzPct val="92000"/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Responsibilities</a:t>
            </a:r>
          </a:p>
          <a:p>
            <a:pPr marL="457200" lvl="0" indent="-457200">
              <a:lnSpc>
                <a:spcPts val="3249"/>
              </a:lnSpc>
              <a:spcBef>
                <a:spcPts val="700"/>
              </a:spcBef>
              <a:spcAft>
                <a:spcPts val="700"/>
              </a:spcAft>
              <a:buSzPct val="92000"/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Specialized Software</a:t>
            </a:r>
          </a:p>
          <a:p>
            <a:pPr marL="457200" lvl="0" indent="-457200">
              <a:lnSpc>
                <a:spcPts val="3249"/>
              </a:lnSpc>
              <a:spcBef>
                <a:spcPts val="700"/>
              </a:spcBef>
              <a:spcAft>
                <a:spcPts val="700"/>
              </a:spcAft>
              <a:buSzPct val="92000"/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Volume</a:t>
            </a:r>
          </a:p>
          <a:p>
            <a:pPr marL="457200" lvl="0" indent="-457200">
              <a:lnSpc>
                <a:spcPts val="3249"/>
              </a:lnSpc>
              <a:spcBef>
                <a:spcPts val="700"/>
              </a:spcBef>
              <a:spcAft>
                <a:spcPts val="700"/>
              </a:spcAft>
              <a:buSzPct val="92000"/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Office</a:t>
            </a:r>
          </a:p>
          <a:p>
            <a:pPr marL="457200" lvl="0" indent="-457200">
              <a:lnSpc>
                <a:spcPts val="3249"/>
              </a:lnSpc>
              <a:spcBef>
                <a:spcPts val="700"/>
              </a:spcBef>
              <a:spcAft>
                <a:spcPts val="700"/>
              </a:spcAft>
              <a:buSzPct val="92000"/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Activities</a:t>
            </a:r>
            <a:endParaRPr lang="en-US" sz="4000" dirty="0">
              <a:solidFill>
                <a:srgbClr val="1E3256"/>
              </a:solidFill>
              <a:latin typeface="Times New Roman" panose="02020603050405020304" pitchFamily="18" charset="0"/>
              <a:ea typeface="Asap"/>
              <a:cs typeface="Times New Roman" panose="02020603050405020304" pitchFamily="18" charset="0"/>
              <a:sym typeface="Asap"/>
            </a:endParaRPr>
          </a:p>
          <a:p>
            <a:pPr marL="457200" lvl="0" indent="-457200" algn="l">
              <a:lnSpc>
                <a:spcPts val="3249"/>
              </a:lnSpc>
              <a:spcBef>
                <a:spcPct val="0"/>
              </a:spcBef>
              <a:buSzPct val="92000"/>
              <a:buFont typeface="+mj-lt"/>
              <a:buAutoNum type="arabicPeriod"/>
            </a:pPr>
            <a:endParaRPr lang="en-US" sz="4000" dirty="0">
              <a:solidFill>
                <a:srgbClr val="1E3256"/>
              </a:solidFill>
              <a:latin typeface="Times New Roman" panose="02020603050405020304" pitchFamily="18" charset="0"/>
              <a:ea typeface="Asap"/>
              <a:cs typeface="Times New Roman" panose="02020603050405020304" pitchFamily="18" charset="0"/>
              <a:sym typeface="Asap"/>
            </a:endParaRPr>
          </a:p>
          <a:p>
            <a:pPr marL="457200" lvl="0" indent="-457200" algn="l">
              <a:lnSpc>
                <a:spcPts val="3249"/>
              </a:lnSpc>
              <a:spcBef>
                <a:spcPct val="0"/>
              </a:spcBef>
              <a:buSzPct val="92000"/>
              <a:buFont typeface="+mj-lt"/>
              <a:buAutoNum type="arabicPeriod"/>
            </a:pPr>
            <a:endParaRPr lang="en-US" sz="4000" dirty="0">
              <a:solidFill>
                <a:srgbClr val="1E3256"/>
              </a:solidFill>
              <a:latin typeface="Times New Roman" panose="02020603050405020304" pitchFamily="18" charset="0"/>
              <a:ea typeface="Asap"/>
              <a:cs typeface="Times New Roman" panose="02020603050405020304" pitchFamily="18" charset="0"/>
              <a:sym typeface="Asap"/>
            </a:endParaRPr>
          </a:p>
          <a:p>
            <a:pPr marL="457200" lvl="0" indent="-457200" algn="l">
              <a:lnSpc>
                <a:spcPts val="3249"/>
              </a:lnSpc>
              <a:spcBef>
                <a:spcPct val="0"/>
              </a:spcBef>
              <a:buSzPct val="92000"/>
              <a:buFont typeface="+mj-lt"/>
              <a:buAutoNum type="arabicPeriod"/>
            </a:pPr>
            <a:endParaRPr lang="en-US" sz="4000" dirty="0">
              <a:solidFill>
                <a:srgbClr val="1E3256"/>
              </a:solidFill>
              <a:latin typeface="Times New Roman" panose="02020603050405020304" pitchFamily="18" charset="0"/>
              <a:ea typeface="Asap"/>
              <a:cs typeface="Times New Roman" panose="02020603050405020304" pitchFamily="18" charset="0"/>
              <a:sym typeface="Asap"/>
            </a:endParaRPr>
          </a:p>
          <a:p>
            <a:pPr marL="457200" lvl="0" indent="-457200" algn="l">
              <a:lnSpc>
                <a:spcPts val="3249"/>
              </a:lnSpc>
              <a:spcBef>
                <a:spcPct val="0"/>
              </a:spcBef>
              <a:buSzPct val="92000"/>
              <a:buFont typeface="+mj-lt"/>
              <a:buAutoNum type="arabicPeriod"/>
            </a:pPr>
            <a:endParaRPr lang="en-US" sz="4000" dirty="0">
              <a:solidFill>
                <a:srgbClr val="1E3256"/>
              </a:solidFill>
              <a:latin typeface="Times New Roman" panose="02020603050405020304" pitchFamily="18" charset="0"/>
              <a:ea typeface="Asap"/>
              <a:cs typeface="Times New Roman" panose="02020603050405020304" pitchFamily="18" charset="0"/>
              <a:sym typeface="Asap"/>
            </a:endParaRPr>
          </a:p>
        </p:txBody>
      </p:sp>
    </p:spTree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136839" cy="10287000"/>
            <a:chOff x="0" y="0"/>
            <a:chExt cx="4368749" cy="5523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68749" cy="5523191"/>
            </a:xfrm>
            <a:custGeom>
              <a:avLst/>
              <a:gdLst/>
              <a:ahLst/>
              <a:cxnLst/>
              <a:rect l="l" t="t" r="r" b="b"/>
              <a:pathLst>
                <a:path w="4368749" h="5523191">
                  <a:moveTo>
                    <a:pt x="0" y="0"/>
                  </a:moveTo>
                  <a:lnTo>
                    <a:pt x="4368749" y="0"/>
                  </a:lnTo>
                  <a:lnTo>
                    <a:pt x="4368749" y="5523191"/>
                  </a:lnTo>
                  <a:lnTo>
                    <a:pt x="0" y="5523191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/>
            </a:p>
          </p:txBody>
        </p:sp>
      </p:grpSp>
      <p:sp>
        <p:nvSpPr>
          <p:cNvPr id="5" name="Freeform 5"/>
          <p:cNvSpPr/>
          <p:nvPr/>
        </p:nvSpPr>
        <p:spPr>
          <a:xfrm>
            <a:off x="-24667" y="-114300"/>
            <a:ext cx="8143275" cy="10287000"/>
          </a:xfrm>
          <a:custGeom>
            <a:avLst/>
            <a:gdLst/>
            <a:ahLst/>
            <a:cxnLst/>
            <a:rect l="l" t="t" r="r" b="b"/>
            <a:pathLst>
              <a:path w="8143275" h="10287000">
                <a:moveTo>
                  <a:pt x="0" y="0"/>
                </a:moveTo>
                <a:lnTo>
                  <a:pt x="8143275" y="0"/>
                </a:lnTo>
                <a:lnTo>
                  <a:pt x="81432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3000"/>
            </a:blip>
            <a:stretch>
              <a:fillRect l="-36183" r="-34881"/>
            </a:stretch>
          </a:blipFill>
        </p:spPr>
        <p:txBody>
          <a:bodyPr/>
          <a:lstStyle/>
          <a:p>
            <a:endParaRPr lang="vi-VN" dirty="0"/>
          </a:p>
        </p:txBody>
      </p:sp>
      <p:sp>
        <p:nvSpPr>
          <p:cNvPr id="6" name="Freeform 6"/>
          <p:cNvSpPr/>
          <p:nvPr/>
        </p:nvSpPr>
        <p:spPr>
          <a:xfrm>
            <a:off x="100032" y="2902807"/>
            <a:ext cx="661968" cy="4602893"/>
          </a:xfrm>
          <a:custGeom>
            <a:avLst/>
            <a:gdLst/>
            <a:ahLst/>
            <a:cxnLst/>
            <a:rect l="l" t="t" r="r" b="b"/>
            <a:pathLst>
              <a:path w="639634" h="5767190">
                <a:moveTo>
                  <a:pt x="0" y="0"/>
                </a:moveTo>
                <a:lnTo>
                  <a:pt x="639634" y="0"/>
                </a:lnTo>
                <a:lnTo>
                  <a:pt x="639634" y="5767190"/>
                </a:lnTo>
                <a:lnTo>
                  <a:pt x="0" y="57671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7" name="TextBox 7"/>
          <p:cNvSpPr txBox="1"/>
          <p:nvPr/>
        </p:nvSpPr>
        <p:spPr>
          <a:xfrm>
            <a:off x="590512" y="921917"/>
            <a:ext cx="829237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 &amp; </a:t>
            </a:r>
            <a:r>
              <a:rPr lang="en-US" sz="5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920" y="2863884"/>
            <a:ext cx="7930145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Noto Sans Bold"/>
                <a:cs typeface="Times New Roman" panose="02020603050405020304" pitchFamily="18" charset="0"/>
                <a:sym typeface="Noto Sans Bold"/>
              </a:rPr>
              <a:t>10/2013   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office established</a:t>
            </a:r>
          </a:p>
          <a:p>
            <a:pPr algn="ctr">
              <a:lnSpc>
                <a:spcPts val="3360"/>
              </a:lnSpc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(former office at D1–D33 street).</a:t>
            </a:r>
            <a:r>
              <a:rPr lang="en-US" sz="3000" b="1" dirty="0">
                <a:solidFill>
                  <a:schemeClr val="bg1"/>
                </a:solidFill>
                <a:latin typeface="Times New Roman" panose="02020603050405020304" pitchFamily="18" charset="0"/>
                <a:ea typeface="Noto Sans Bold"/>
                <a:cs typeface="Times New Roman" panose="02020603050405020304" pitchFamily="18" charset="0"/>
                <a:sym typeface="Noto Sans Bold"/>
              </a:rPr>
              <a:t> </a:t>
            </a:r>
            <a:endParaRPr lang="en-US" sz="3000" dirty="0">
              <a:solidFill>
                <a:schemeClr val="bg1"/>
              </a:solidFill>
              <a:latin typeface="Times New Roman" panose="02020603050405020304" pitchFamily="18" charset="0"/>
              <a:ea typeface="Noto Sans"/>
              <a:cs typeface="Times New Roman" panose="02020603050405020304" pitchFamily="18" charset="0"/>
              <a:sym typeface="Noto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14376" y="4128187"/>
            <a:ext cx="7663689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Noto Sans Bold"/>
                <a:cs typeface="Times New Roman" panose="02020603050405020304" pitchFamily="18" charset="0"/>
                <a:sym typeface="Noto Sans Bold"/>
              </a:rPr>
              <a:t>   04 /2014    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S.E.V.E.N-VIET Engineering Joint</a:t>
            </a:r>
          </a:p>
          <a:p>
            <a:pPr algn="ctr">
              <a:lnSpc>
                <a:spcPts val="3360"/>
              </a:lnSpc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Stock Company established.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ea typeface="Noto Sans"/>
                <a:cs typeface="Times New Roman" panose="02020603050405020304" pitchFamily="18" charset="0"/>
                <a:sym typeface="Noto Sans"/>
              </a:rPr>
              <a:t>                       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1998" y="5479922"/>
            <a:ext cx="8909667" cy="2616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Noto Sans Bold"/>
                <a:cs typeface="Times New Roman" panose="02020603050405020304" pitchFamily="18" charset="0"/>
                <a:sym typeface="Noto Sans Bold"/>
              </a:rPr>
              <a:t>  06/2017    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J-VIET Joint Stock Company</a:t>
            </a:r>
          </a:p>
          <a:p>
            <a:pPr>
              <a:lnSpc>
                <a:spcPts val="3360"/>
              </a:lnSpc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established.</a:t>
            </a:r>
            <a:br>
              <a:rPr lang="en-US" dirty="0"/>
            </a:br>
            <a:endParaRPr lang="en-US" sz="3000" b="1" dirty="0">
              <a:solidFill>
                <a:srgbClr val="FFFFFF"/>
              </a:solidFill>
              <a:latin typeface="Times New Roman" panose="02020603050405020304" pitchFamily="18" charset="0"/>
              <a:ea typeface="Noto Sans Bold"/>
              <a:cs typeface="Times New Roman" panose="02020603050405020304" pitchFamily="18" charset="0"/>
              <a:sym typeface="Noto Sans Bold"/>
            </a:endParaRPr>
          </a:p>
          <a:p>
            <a:pPr>
              <a:lnSpc>
                <a:spcPts val="3360"/>
              </a:lnSpc>
            </a:pPr>
            <a:r>
              <a:rPr lang="en-U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03/2019–Present: 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J-VIET Joint Stock </a:t>
            </a:r>
          </a:p>
          <a:p>
            <a:pPr>
              <a:lnSpc>
                <a:spcPts val="3360"/>
              </a:lnSpc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Company, </a:t>
            </a:r>
          </a:p>
          <a:p>
            <a:pPr>
              <a:lnSpc>
                <a:spcPts val="3360"/>
              </a:lnSpc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Head Office at D1–D35 street.</a:t>
            </a:r>
            <a:endParaRPr lang="en-US" sz="3000" b="1" dirty="0">
              <a:solidFill>
                <a:schemeClr val="bg1"/>
              </a:solidFill>
              <a:latin typeface="Times New Roman" panose="02020603050405020304" pitchFamily="18" charset="0"/>
              <a:ea typeface="Noto Sans"/>
              <a:cs typeface="Times New Roman" panose="02020603050405020304" pitchFamily="18" charset="0"/>
              <a:sym typeface="Noto San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2EA8EC1-DD1F-3FB8-F0C2-49274A939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147" y="4160977"/>
            <a:ext cx="10107854" cy="61260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EA24F2F-8FB0-BF9C-1E98-2ED6A3FE4B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839" y="32788"/>
            <a:ext cx="5579161" cy="4095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350D736-7A5E-C045-7D8C-F5D9B82978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0" y="0"/>
            <a:ext cx="4571999" cy="412818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34826" y="2354498"/>
            <a:ext cx="2589149" cy="2265008"/>
            <a:chOff x="0" y="0"/>
            <a:chExt cx="3452199" cy="302001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642" b="3642"/>
            <a:stretch>
              <a:fillRect/>
            </a:stretch>
          </p:blipFill>
          <p:spPr>
            <a:xfrm>
              <a:off x="0" y="0"/>
              <a:ext cx="3452199" cy="3020011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6116032" y="5685354"/>
            <a:ext cx="7341881" cy="1208061"/>
          </a:xfrm>
          <a:custGeom>
            <a:avLst/>
            <a:gdLst/>
            <a:ahLst/>
            <a:cxnLst/>
            <a:rect l="l" t="t" r="r" b="b"/>
            <a:pathLst>
              <a:path w="7341881" h="1208061">
                <a:moveTo>
                  <a:pt x="0" y="0"/>
                </a:moveTo>
                <a:lnTo>
                  <a:pt x="7341881" y="0"/>
                </a:lnTo>
                <a:lnTo>
                  <a:pt x="7341881" y="1208062"/>
                </a:lnTo>
                <a:lnTo>
                  <a:pt x="0" y="1208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69" t="-12165" b="-12165"/>
            </a:stretch>
          </a:blipFill>
        </p:spPr>
        <p:txBody>
          <a:bodyPr/>
          <a:lstStyle/>
          <a:p>
            <a:pPr algn="ctr"/>
            <a:endParaRPr lang="vi-VN"/>
          </a:p>
        </p:txBody>
      </p:sp>
      <p:sp>
        <p:nvSpPr>
          <p:cNvPr id="5" name="Freeform 5"/>
          <p:cNvSpPr/>
          <p:nvPr/>
        </p:nvSpPr>
        <p:spPr>
          <a:xfrm>
            <a:off x="6542982" y="7858989"/>
            <a:ext cx="6772835" cy="1611452"/>
          </a:xfrm>
          <a:custGeom>
            <a:avLst/>
            <a:gdLst/>
            <a:ahLst/>
            <a:cxnLst/>
            <a:rect l="l" t="t" r="r" b="b"/>
            <a:pathLst>
              <a:path w="6772835" h="1611452">
                <a:moveTo>
                  <a:pt x="0" y="0"/>
                </a:moveTo>
                <a:lnTo>
                  <a:pt x="6772835" y="0"/>
                </a:lnTo>
                <a:lnTo>
                  <a:pt x="6772835" y="1611452"/>
                </a:lnTo>
                <a:lnTo>
                  <a:pt x="0" y="16114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55" b="-1578"/>
            </a:stretch>
          </a:blipFill>
        </p:spPr>
        <p:txBody>
          <a:bodyPr/>
          <a:lstStyle/>
          <a:p>
            <a:pPr algn="ctr"/>
            <a:endParaRPr lang="vi-VN"/>
          </a:p>
        </p:txBody>
      </p:sp>
      <p:grpSp>
        <p:nvGrpSpPr>
          <p:cNvPr id="6" name="Group 6"/>
          <p:cNvGrpSpPr/>
          <p:nvPr/>
        </p:nvGrpSpPr>
        <p:grpSpPr>
          <a:xfrm>
            <a:off x="2456948" y="2029560"/>
            <a:ext cx="11289320" cy="441857"/>
            <a:chOff x="0" y="657526"/>
            <a:chExt cx="15052426" cy="589142"/>
          </a:xfrm>
        </p:grpSpPr>
        <p:sp>
          <p:nvSpPr>
            <p:cNvPr id="7" name="TextBox 7"/>
            <p:cNvSpPr txBox="1"/>
            <p:nvPr/>
          </p:nvSpPr>
          <p:spPr>
            <a:xfrm>
              <a:off x="0" y="657526"/>
              <a:ext cx="10513969" cy="4956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1"/>
                </a:lnSpc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256984" y="688993"/>
              <a:ext cx="9795442" cy="557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32"/>
                </a:lnSpc>
              </a:pPr>
              <a:r>
                <a:rPr lang="en-US" sz="2717" b="1" dirty="0">
                  <a:solidFill>
                    <a:srgbClr val="1E325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VIETWOOD INDUSTRIES J.S.C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4800" y="4979081"/>
            <a:ext cx="6227296" cy="561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26"/>
              </a:lnSpc>
            </a:pPr>
            <a:r>
              <a:rPr lang="en-US" sz="3635" b="1" dirty="0">
                <a:solidFill>
                  <a:srgbClr val="1E325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SHAREHOLDERS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432343" y="4888261"/>
            <a:ext cx="8981634" cy="672405"/>
            <a:chOff x="-1461543" y="270898"/>
            <a:chExt cx="11975512" cy="896539"/>
          </a:xfrm>
        </p:grpSpPr>
        <p:sp>
          <p:nvSpPr>
            <p:cNvPr id="15" name="TextBox 15"/>
            <p:cNvSpPr txBox="1"/>
            <p:nvPr/>
          </p:nvSpPr>
          <p:spPr>
            <a:xfrm>
              <a:off x="0" y="659007"/>
              <a:ext cx="10513969" cy="508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-1461543" y="270898"/>
              <a:ext cx="9795442" cy="5999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62"/>
                </a:lnSpc>
              </a:pPr>
              <a:r>
                <a:rPr lang="en-US" sz="2817" b="1" dirty="0">
                  <a:solidFill>
                    <a:srgbClr val="1E325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SEVEN INDUSTRIES CO., LTD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00800" y="7371183"/>
            <a:ext cx="7885477" cy="1122637"/>
            <a:chOff x="0" y="-136304"/>
            <a:chExt cx="10513969" cy="1496849"/>
          </a:xfrm>
        </p:grpSpPr>
        <p:sp>
          <p:nvSpPr>
            <p:cNvPr id="18" name="TextBox 18"/>
            <p:cNvSpPr txBox="1"/>
            <p:nvPr/>
          </p:nvSpPr>
          <p:spPr>
            <a:xfrm>
              <a:off x="0" y="839290"/>
              <a:ext cx="10513969" cy="5212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1"/>
                </a:lnSpc>
              </a:pPr>
              <a:endParaRPr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8527" y="-136304"/>
              <a:ext cx="9795442" cy="6041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92"/>
                </a:lnSpc>
              </a:pPr>
              <a:r>
                <a:rPr lang="en-US" sz="2917" b="1" dirty="0">
                  <a:solidFill>
                    <a:srgbClr val="1E325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SMB KENZAI CO.,LTD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497" y="0"/>
            <a:ext cx="18288000" cy="2155123"/>
            <a:chOff x="0" y="0"/>
            <a:chExt cx="8829757" cy="10405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29756" cy="1040530"/>
            </a:xfrm>
            <a:custGeom>
              <a:avLst/>
              <a:gdLst/>
              <a:ahLst/>
              <a:cxnLst/>
              <a:rect l="l" t="t" r="r" b="b"/>
              <a:pathLst>
                <a:path w="8829756" h="1040530">
                  <a:moveTo>
                    <a:pt x="0" y="0"/>
                  </a:moveTo>
                  <a:lnTo>
                    <a:pt x="8829756" y="0"/>
                  </a:lnTo>
                  <a:lnTo>
                    <a:pt x="8829756" y="1040530"/>
                  </a:lnTo>
                  <a:lnTo>
                    <a:pt x="0" y="1040530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/>
            </a:p>
          </p:txBody>
        </p:sp>
      </p:grpSp>
      <p:sp>
        <p:nvSpPr>
          <p:cNvPr id="5" name="AutoShape 5"/>
          <p:cNvSpPr/>
          <p:nvPr/>
        </p:nvSpPr>
        <p:spPr>
          <a:xfrm rot="-5400000">
            <a:off x="6692108" y="6335933"/>
            <a:ext cx="4903784" cy="0"/>
          </a:xfrm>
          <a:prstGeom prst="line">
            <a:avLst/>
          </a:prstGeom>
          <a:ln w="28575" cap="flat">
            <a:solidFill>
              <a:srgbClr val="EDECE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/>
          </a:p>
        </p:txBody>
      </p:sp>
      <p:grpSp>
        <p:nvGrpSpPr>
          <p:cNvPr id="7" name="Group 7"/>
          <p:cNvGrpSpPr/>
          <p:nvPr/>
        </p:nvGrpSpPr>
        <p:grpSpPr>
          <a:xfrm>
            <a:off x="1732981" y="2437873"/>
            <a:ext cx="4981896" cy="1469650"/>
            <a:chOff x="0" y="-47625"/>
            <a:chExt cx="6642529" cy="1959534"/>
          </a:xfrm>
        </p:grpSpPr>
        <p:sp>
          <p:nvSpPr>
            <p:cNvPr id="8" name="TextBox 8"/>
            <p:cNvSpPr txBox="1"/>
            <p:nvPr/>
          </p:nvSpPr>
          <p:spPr>
            <a:xfrm>
              <a:off x="0" y="-47625"/>
              <a:ext cx="6642529" cy="12311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Current workforce: </a:t>
              </a:r>
            </a:p>
            <a:p>
              <a:pPr algn="ctr"/>
              <a:r>
                <a:rPr lang="en-US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86 employees.</a:t>
              </a:r>
              <a:endParaRPr lang="en-US" sz="3000" b="1" dirty="0">
                <a:solidFill>
                  <a:srgbClr val="1E3256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403274"/>
              <a:ext cx="6642529" cy="508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591800" y="2336722"/>
            <a:ext cx="5733462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4029"/>
              </a:lnSpc>
              <a:spcBef>
                <a:spcPct val="0"/>
              </a:spcBef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Chart</a:t>
            </a:r>
            <a:endParaRPr lang="en-US" sz="4000" b="1" dirty="0">
              <a:solidFill>
                <a:srgbClr val="1E3256"/>
              </a:solidFill>
              <a:latin typeface="Times New Roman" panose="02020603050405020304" pitchFamily="18" charset="0"/>
              <a:ea typeface="Asap Bold"/>
              <a:cs typeface="Times New Roman" panose="02020603050405020304" pitchFamily="18" charset="0"/>
              <a:sym typeface="Asap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3886919" y="-7144"/>
            <a:ext cx="9950488" cy="2019674"/>
            <a:chOff x="0" y="-9525"/>
            <a:chExt cx="13267318" cy="2692899"/>
          </a:xfrm>
        </p:grpSpPr>
        <p:sp>
          <p:nvSpPr>
            <p:cNvPr id="12" name="TextBox 12"/>
            <p:cNvSpPr txBox="1"/>
            <p:nvPr/>
          </p:nvSpPr>
          <p:spPr>
            <a:xfrm>
              <a:off x="0" y="863600"/>
              <a:ext cx="13267318" cy="1145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20"/>
                </a:lnSpc>
              </a:pPr>
              <a:r>
                <a:rPr lang="en-US" sz="5600" dirty="0">
                  <a:solidFill>
                    <a:srgbClr val="FFFFFF"/>
                  </a:solidFill>
                  <a:latin typeface="Faustina Bold" panose="020B0604020202020204" charset="0"/>
                  <a:ea typeface="Faustina"/>
                  <a:cs typeface="Faustina"/>
                  <a:sym typeface="Faustina"/>
                </a:rPr>
                <a:t>HUMAN RESOURCES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13267318" cy="454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39"/>
                </a:lnSpc>
              </a:pPr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2174739"/>
              <a:ext cx="13267318" cy="508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19"/>
                </a:lnSpc>
              </a:pPr>
              <a:endParaRPr/>
            </a:p>
          </p:txBody>
        </p:sp>
      </p:grp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7C66946B-8F56-7079-4E1B-D013F378C4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038711"/>
              </p:ext>
            </p:extLst>
          </p:nvPr>
        </p:nvGraphicFramePr>
        <p:xfrm>
          <a:off x="8447858" y="2830076"/>
          <a:ext cx="9212999" cy="7114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46CF6665-8724-EB5E-F381-EB6A67F734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1788636"/>
              </p:ext>
            </p:extLst>
          </p:nvPr>
        </p:nvGraphicFramePr>
        <p:xfrm>
          <a:off x="0" y="3544482"/>
          <a:ext cx="8447858" cy="5785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9" grpId="0">
        <p:bldAsOne/>
      </p:bldGraphic>
      <p:bldGraphic spid="1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6214" y="843068"/>
            <a:ext cx="2909517" cy="1567551"/>
            <a:chOff x="0" y="-54903"/>
            <a:chExt cx="1104891" cy="4006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0314" cy="341593"/>
            </a:xfrm>
            <a:custGeom>
              <a:avLst/>
              <a:gdLst/>
              <a:ahLst/>
              <a:cxnLst/>
              <a:rect l="l" t="t" r="r" b="b"/>
              <a:pathLst>
                <a:path w="1090314" h="341593">
                  <a:moveTo>
                    <a:pt x="112208" y="0"/>
                  </a:moveTo>
                  <a:lnTo>
                    <a:pt x="978106" y="0"/>
                  </a:lnTo>
                  <a:cubicBezTo>
                    <a:pt x="1007865" y="0"/>
                    <a:pt x="1036406" y="11822"/>
                    <a:pt x="1057449" y="32865"/>
                  </a:cubicBezTo>
                  <a:cubicBezTo>
                    <a:pt x="1078492" y="53908"/>
                    <a:pt x="1090314" y="82448"/>
                    <a:pt x="1090314" y="112208"/>
                  </a:cubicBezTo>
                  <a:lnTo>
                    <a:pt x="1090314" y="229386"/>
                  </a:lnTo>
                  <a:cubicBezTo>
                    <a:pt x="1090314" y="259145"/>
                    <a:pt x="1078492" y="287685"/>
                    <a:pt x="1057449" y="308728"/>
                  </a:cubicBezTo>
                  <a:cubicBezTo>
                    <a:pt x="1036406" y="329771"/>
                    <a:pt x="1007865" y="341593"/>
                    <a:pt x="978106" y="341593"/>
                  </a:cubicBezTo>
                  <a:lnTo>
                    <a:pt x="112208" y="341593"/>
                  </a:lnTo>
                  <a:cubicBezTo>
                    <a:pt x="82448" y="341593"/>
                    <a:pt x="53908" y="329771"/>
                    <a:pt x="32865" y="308728"/>
                  </a:cubicBezTo>
                  <a:cubicBezTo>
                    <a:pt x="11822" y="287685"/>
                    <a:pt x="0" y="259145"/>
                    <a:pt x="0" y="229386"/>
                  </a:cubicBezTo>
                  <a:lnTo>
                    <a:pt x="0" y="112208"/>
                  </a:lnTo>
                  <a:cubicBezTo>
                    <a:pt x="0" y="82448"/>
                    <a:pt x="11822" y="53908"/>
                    <a:pt x="32865" y="32865"/>
                  </a:cubicBezTo>
                  <a:cubicBezTo>
                    <a:pt x="53908" y="11822"/>
                    <a:pt x="82448" y="0"/>
                    <a:pt x="112208" y="0"/>
                  </a:cubicBez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 sz="10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4903"/>
              <a:ext cx="1104891" cy="40067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1600" b="1" dirty="0">
                  <a:solidFill>
                    <a:srgbClr val="FFFFFF"/>
                  </a:solidFill>
                  <a:latin typeface="Asap Bold"/>
                  <a:ea typeface="Asap Bold"/>
                  <a:cs typeface="Asap Bold"/>
                  <a:sym typeface="Asap Bold"/>
                </a:rPr>
                <a:t>  </a:t>
              </a:r>
              <a:r>
                <a:rPr lang="en-US" b="1" dirty="0">
                  <a:solidFill>
                    <a:srgbClr val="FFFFFF"/>
                  </a:solidFill>
                  <a:latin typeface="Asap Bold"/>
                  <a:ea typeface="Asap Bold"/>
                  <a:cs typeface="Asap Bold"/>
                  <a:sym typeface="Asap Bold"/>
                </a:rPr>
                <a:t>GMS</a:t>
              </a:r>
            </a:p>
            <a:p>
              <a:pPr algn="ctr">
                <a:lnSpc>
                  <a:spcPts val="25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Asap Bold"/>
                  <a:ea typeface="Asap Bold"/>
                  <a:cs typeface="Asap Bold"/>
                  <a:sym typeface="Asap Bold"/>
                </a:rPr>
                <a:t>    Mr. KOICHI KINOSHITA</a:t>
              </a:r>
            </a:p>
            <a:p>
              <a:pPr algn="ctr">
                <a:lnSpc>
                  <a:spcPts val="25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Asap Bold"/>
                  <a:ea typeface="Asap Bold"/>
                  <a:cs typeface="Asap Bold"/>
                  <a:sym typeface="Asap Bold"/>
                </a:rPr>
                <a:t>        Mr. NGUYEN VAN NGHE</a:t>
              </a:r>
            </a:p>
            <a:p>
              <a:pPr algn="ctr">
                <a:lnSpc>
                  <a:spcPts val="25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Asap Bold"/>
                  <a:ea typeface="Asap Bold"/>
                  <a:cs typeface="Asap Bold"/>
                  <a:sym typeface="Asap Bold"/>
                </a:rPr>
                <a:t>         Mr. YOSHIKI YAMAGUCHI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88470" y="6681814"/>
            <a:ext cx="3064330" cy="1582925"/>
            <a:chOff x="0" y="-15357"/>
            <a:chExt cx="870318" cy="30101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70318" cy="285658"/>
            </a:xfrm>
            <a:custGeom>
              <a:avLst/>
              <a:gdLst/>
              <a:ahLst/>
              <a:cxnLst/>
              <a:rect l="l" t="t" r="r" b="b"/>
              <a:pathLst>
                <a:path w="870318" h="285658">
                  <a:moveTo>
                    <a:pt x="39828" y="0"/>
                  </a:moveTo>
                  <a:lnTo>
                    <a:pt x="830490" y="0"/>
                  </a:lnTo>
                  <a:cubicBezTo>
                    <a:pt x="841053" y="0"/>
                    <a:pt x="851184" y="4196"/>
                    <a:pt x="858653" y="11665"/>
                  </a:cubicBezTo>
                  <a:cubicBezTo>
                    <a:pt x="866122" y="19135"/>
                    <a:pt x="870318" y="29265"/>
                    <a:pt x="870318" y="39828"/>
                  </a:cubicBezTo>
                  <a:lnTo>
                    <a:pt x="870318" y="245829"/>
                  </a:lnTo>
                  <a:cubicBezTo>
                    <a:pt x="870318" y="267826"/>
                    <a:pt x="852487" y="285658"/>
                    <a:pt x="830490" y="285658"/>
                  </a:cubicBezTo>
                  <a:lnTo>
                    <a:pt x="39828" y="285658"/>
                  </a:lnTo>
                  <a:cubicBezTo>
                    <a:pt x="29265" y="285658"/>
                    <a:pt x="19135" y="281461"/>
                    <a:pt x="11665" y="273992"/>
                  </a:cubicBezTo>
                  <a:cubicBezTo>
                    <a:pt x="4196" y="266523"/>
                    <a:pt x="0" y="256392"/>
                    <a:pt x="0" y="245829"/>
                  </a:cubicBezTo>
                  <a:lnTo>
                    <a:pt x="0" y="39828"/>
                  </a:lnTo>
                  <a:cubicBezTo>
                    <a:pt x="0" y="29265"/>
                    <a:pt x="4196" y="19135"/>
                    <a:pt x="11665" y="11665"/>
                  </a:cubicBezTo>
                  <a:cubicBezTo>
                    <a:pt x="19135" y="4196"/>
                    <a:pt x="29265" y="0"/>
                    <a:pt x="39828" y="0"/>
                  </a:cubicBezTo>
                  <a:close/>
                </a:path>
              </a:pathLst>
            </a:custGeom>
            <a:solidFill>
              <a:srgbClr val="BEC7D7"/>
            </a:solidFill>
          </p:spPr>
          <p:txBody>
            <a:bodyPr/>
            <a:lstStyle/>
            <a:p>
              <a:endParaRPr lang="vi-VN" b="1">
                <a:latin typeface="+mj-lt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5357"/>
              <a:ext cx="870318" cy="295702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379"/>
                </a:lnSpc>
              </a:pPr>
              <a:r>
                <a:rPr lang="en-US" sz="1699" b="1" dirty="0">
                  <a:solidFill>
                    <a:srgbClr val="1E3256"/>
                  </a:solidFill>
                  <a:latin typeface="Asap Bold" panose="020B0604020202020204" charset="-93"/>
                  <a:ea typeface="Asap Bold"/>
                  <a:cs typeface="Asap Bold"/>
                  <a:sym typeface="Asap Bold"/>
                </a:rPr>
                <a:t>    DGM</a:t>
              </a:r>
            </a:p>
            <a:p>
              <a:pPr algn="ctr">
                <a:lnSpc>
                  <a:spcPts val="2379"/>
                </a:lnSpc>
              </a:pPr>
              <a:r>
                <a:rPr lang="en-US" sz="1699" b="1" dirty="0">
                  <a:solidFill>
                    <a:srgbClr val="1E3256"/>
                  </a:solidFill>
                  <a:latin typeface="Asap Bold" panose="020B0604020202020204" charset="-93"/>
                  <a:ea typeface="Asap Bold"/>
                  <a:cs typeface="Times New Roman" panose="02020603050405020304" pitchFamily="18" charset="0"/>
                  <a:sym typeface="Asap Bold"/>
                </a:rPr>
                <a:t>   </a:t>
              </a:r>
              <a:r>
                <a:rPr lang="en-US" sz="1500" b="1" dirty="0">
                  <a:solidFill>
                    <a:srgbClr val="1E3256"/>
                  </a:solidFill>
                  <a:latin typeface="Asap Bold" panose="020B0604020202020204" charset="-93"/>
                  <a:ea typeface="Asap Bold"/>
                  <a:cs typeface="Times New Roman" panose="02020603050405020304" pitchFamily="18" charset="0"/>
                  <a:sym typeface="Asap Bold"/>
                </a:rPr>
                <a:t>Mr. YOHEI KATO</a:t>
              </a:r>
            </a:p>
            <a:p>
              <a:pPr algn="ctr">
                <a:lnSpc>
                  <a:spcPts val="2379"/>
                </a:lnSpc>
              </a:pPr>
              <a:r>
                <a:rPr lang="en-US" sz="1500" b="1" dirty="0" err="1">
                  <a:solidFill>
                    <a:srgbClr val="1E3256"/>
                  </a:solidFill>
                  <a:latin typeface="Asap Bold" panose="020B0604020202020204" charset="-93"/>
                  <a:ea typeface="Asap Bold"/>
                  <a:cs typeface="Times New Roman" panose="02020603050405020304" pitchFamily="18" charset="0"/>
                  <a:sym typeface="Asap Bold"/>
                </a:rPr>
                <a:t>Mr</a:t>
              </a:r>
              <a:r>
                <a:rPr lang="en-US" sz="1500" b="1" dirty="0">
                  <a:solidFill>
                    <a:srgbClr val="1E3256"/>
                  </a:solidFill>
                  <a:latin typeface="Asap Bold" panose="020B0604020202020204" charset="-93"/>
                  <a:ea typeface="Asap Bold"/>
                  <a:cs typeface="Times New Roman" panose="02020603050405020304" pitchFamily="18" charset="0"/>
                  <a:sym typeface="Asap Bold"/>
                </a:rPr>
                <a:t> . MICHIHARU ABE</a:t>
              </a:r>
              <a:r>
                <a:rPr lang="en-US" b="1" dirty="0">
                  <a:latin typeface="Asap Bold" panose="020B0604020202020204" charset="-93"/>
                  <a:cs typeface="Times New Roman" panose="02020603050405020304" pitchFamily="18" charset="0"/>
                </a:rPr>
                <a:t> </a:t>
              </a:r>
              <a:endParaRPr lang="en-US" sz="1500" b="1" dirty="0">
                <a:solidFill>
                  <a:srgbClr val="1E3256"/>
                </a:solidFill>
                <a:latin typeface="Asap Bold" panose="020B0604020202020204" charset="-93"/>
                <a:ea typeface="Asap Bold"/>
                <a:cs typeface="Times New Roman" panose="02020603050405020304" pitchFamily="18" charset="0"/>
                <a:sym typeface="Asap Bold"/>
              </a:endParaRPr>
            </a:p>
            <a:p>
              <a:pPr algn="ctr">
                <a:lnSpc>
                  <a:spcPts val="2379"/>
                </a:lnSpc>
              </a:pPr>
              <a:r>
                <a:rPr lang="en-US" sz="1500" b="1" dirty="0">
                  <a:solidFill>
                    <a:srgbClr val="1E3256"/>
                  </a:solidFill>
                  <a:latin typeface="Asap Bold" panose="020B0604020202020204" charset="-93"/>
                  <a:ea typeface="Asap Bold"/>
                  <a:cs typeface="Times New Roman" panose="02020603050405020304" pitchFamily="18" charset="0"/>
                  <a:sym typeface="Asap Bold"/>
                </a:rPr>
                <a:t>Ms. PHAM THI BICH LOAN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396661" y="6916854"/>
            <a:ext cx="464556" cy="450009"/>
          </a:xfrm>
          <a:custGeom>
            <a:avLst/>
            <a:gdLst/>
            <a:ahLst/>
            <a:cxnLst/>
            <a:rect l="l" t="t" r="r" b="b"/>
            <a:pathLst>
              <a:path w="483605" h="561817">
                <a:moveTo>
                  <a:pt x="0" y="0"/>
                </a:moveTo>
                <a:lnTo>
                  <a:pt x="483605" y="0"/>
                </a:lnTo>
                <a:lnTo>
                  <a:pt x="483605" y="561817"/>
                </a:lnTo>
                <a:lnTo>
                  <a:pt x="0" y="5618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33"/>
            </a:stretch>
          </a:blipFill>
        </p:spPr>
        <p:txBody>
          <a:bodyPr/>
          <a:lstStyle/>
          <a:p>
            <a:endParaRPr lang="vi-VN"/>
          </a:p>
        </p:txBody>
      </p:sp>
      <p:grpSp>
        <p:nvGrpSpPr>
          <p:cNvPr id="20" name="Group 20"/>
          <p:cNvGrpSpPr/>
          <p:nvPr/>
        </p:nvGrpSpPr>
        <p:grpSpPr>
          <a:xfrm>
            <a:off x="4556237" y="8802010"/>
            <a:ext cx="2416145" cy="1003439"/>
            <a:chOff x="-218891" y="107427"/>
            <a:chExt cx="889404" cy="333283"/>
          </a:xfrm>
        </p:grpSpPr>
        <p:sp>
          <p:nvSpPr>
            <p:cNvPr id="21" name="Freeform 21"/>
            <p:cNvSpPr/>
            <p:nvPr/>
          </p:nvSpPr>
          <p:spPr>
            <a:xfrm>
              <a:off x="-199805" y="130643"/>
              <a:ext cx="870318" cy="285658"/>
            </a:xfrm>
            <a:custGeom>
              <a:avLst/>
              <a:gdLst/>
              <a:ahLst/>
              <a:cxnLst/>
              <a:rect l="l" t="t" r="r" b="b"/>
              <a:pathLst>
                <a:path w="870318" h="285658">
                  <a:moveTo>
                    <a:pt x="39828" y="0"/>
                  </a:moveTo>
                  <a:lnTo>
                    <a:pt x="830490" y="0"/>
                  </a:lnTo>
                  <a:cubicBezTo>
                    <a:pt x="841053" y="0"/>
                    <a:pt x="851184" y="4196"/>
                    <a:pt x="858653" y="11665"/>
                  </a:cubicBezTo>
                  <a:cubicBezTo>
                    <a:pt x="866122" y="19135"/>
                    <a:pt x="870318" y="29265"/>
                    <a:pt x="870318" y="39828"/>
                  </a:cubicBezTo>
                  <a:lnTo>
                    <a:pt x="870318" y="245829"/>
                  </a:lnTo>
                  <a:cubicBezTo>
                    <a:pt x="870318" y="267826"/>
                    <a:pt x="852487" y="285658"/>
                    <a:pt x="830490" y="285658"/>
                  </a:cubicBezTo>
                  <a:lnTo>
                    <a:pt x="39828" y="285658"/>
                  </a:lnTo>
                  <a:cubicBezTo>
                    <a:pt x="29265" y="285658"/>
                    <a:pt x="19135" y="281461"/>
                    <a:pt x="11665" y="273992"/>
                  </a:cubicBezTo>
                  <a:cubicBezTo>
                    <a:pt x="4196" y="266523"/>
                    <a:pt x="0" y="256392"/>
                    <a:pt x="0" y="245829"/>
                  </a:cubicBezTo>
                  <a:lnTo>
                    <a:pt x="0" y="39828"/>
                  </a:lnTo>
                  <a:cubicBezTo>
                    <a:pt x="0" y="29265"/>
                    <a:pt x="4196" y="19135"/>
                    <a:pt x="11665" y="11665"/>
                  </a:cubicBezTo>
                  <a:cubicBezTo>
                    <a:pt x="19135" y="4196"/>
                    <a:pt x="29265" y="0"/>
                    <a:pt x="39828" y="0"/>
                  </a:cubicBezTo>
                  <a:close/>
                </a:path>
              </a:pathLst>
            </a:custGeom>
            <a:solidFill>
              <a:srgbClr val="BEC7D7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-218891" y="107427"/>
              <a:ext cx="870318" cy="33328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379"/>
                </a:lnSpc>
              </a:pPr>
              <a:r>
                <a:rPr lang="en-US" sz="16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    MANAGER 1</a:t>
              </a:r>
            </a:p>
            <a:p>
              <a:pPr algn="ctr">
                <a:lnSpc>
                  <a:spcPts val="2379"/>
                </a:lnSpc>
              </a:pPr>
              <a:r>
                <a:rPr lang="en-US" sz="16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LE NHAT LINH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489399" y="1324118"/>
            <a:ext cx="483605" cy="625829"/>
          </a:xfrm>
          <a:custGeom>
            <a:avLst/>
            <a:gdLst/>
            <a:ahLst/>
            <a:cxnLst/>
            <a:rect l="l" t="t" r="r" b="b"/>
            <a:pathLst>
              <a:path w="360705" h="625829">
                <a:moveTo>
                  <a:pt x="0" y="0"/>
                </a:moveTo>
                <a:lnTo>
                  <a:pt x="360705" y="0"/>
                </a:lnTo>
                <a:lnTo>
                  <a:pt x="360705" y="625829"/>
                </a:lnTo>
                <a:lnTo>
                  <a:pt x="0" y="6258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endParaRPr lang="vi-VN"/>
          </a:p>
        </p:txBody>
      </p:sp>
      <p:grpSp>
        <p:nvGrpSpPr>
          <p:cNvPr id="27" name="Group 27"/>
          <p:cNvGrpSpPr/>
          <p:nvPr/>
        </p:nvGrpSpPr>
        <p:grpSpPr>
          <a:xfrm>
            <a:off x="7702126" y="8030800"/>
            <a:ext cx="2603242" cy="872959"/>
            <a:chOff x="-180153" y="-427982"/>
            <a:chExt cx="715076" cy="285658"/>
          </a:xfrm>
        </p:grpSpPr>
        <p:sp>
          <p:nvSpPr>
            <p:cNvPr id="28" name="Freeform 28"/>
            <p:cNvSpPr/>
            <p:nvPr/>
          </p:nvSpPr>
          <p:spPr>
            <a:xfrm>
              <a:off x="-83511" y="-427982"/>
              <a:ext cx="578589" cy="285658"/>
            </a:xfrm>
            <a:custGeom>
              <a:avLst/>
              <a:gdLst/>
              <a:ahLst/>
              <a:cxnLst/>
              <a:rect l="l" t="t" r="r" b="b"/>
              <a:pathLst>
                <a:path w="870318" h="285658">
                  <a:moveTo>
                    <a:pt x="39828" y="0"/>
                  </a:moveTo>
                  <a:lnTo>
                    <a:pt x="830490" y="0"/>
                  </a:lnTo>
                  <a:cubicBezTo>
                    <a:pt x="841053" y="0"/>
                    <a:pt x="851184" y="4196"/>
                    <a:pt x="858653" y="11665"/>
                  </a:cubicBezTo>
                  <a:cubicBezTo>
                    <a:pt x="866122" y="19135"/>
                    <a:pt x="870318" y="29265"/>
                    <a:pt x="870318" y="39828"/>
                  </a:cubicBezTo>
                  <a:lnTo>
                    <a:pt x="870318" y="245829"/>
                  </a:lnTo>
                  <a:cubicBezTo>
                    <a:pt x="870318" y="267826"/>
                    <a:pt x="852487" y="285658"/>
                    <a:pt x="830490" y="285658"/>
                  </a:cubicBezTo>
                  <a:lnTo>
                    <a:pt x="39828" y="285658"/>
                  </a:lnTo>
                  <a:cubicBezTo>
                    <a:pt x="29265" y="285658"/>
                    <a:pt x="19135" y="281461"/>
                    <a:pt x="11665" y="273992"/>
                  </a:cubicBezTo>
                  <a:cubicBezTo>
                    <a:pt x="4196" y="266523"/>
                    <a:pt x="0" y="256392"/>
                    <a:pt x="0" y="245829"/>
                  </a:cubicBezTo>
                  <a:lnTo>
                    <a:pt x="0" y="39828"/>
                  </a:lnTo>
                  <a:cubicBezTo>
                    <a:pt x="0" y="29265"/>
                    <a:pt x="4196" y="19135"/>
                    <a:pt x="11665" y="11665"/>
                  </a:cubicBezTo>
                  <a:cubicBezTo>
                    <a:pt x="19135" y="4196"/>
                    <a:pt x="29265" y="0"/>
                    <a:pt x="39828" y="0"/>
                  </a:cubicBezTo>
                  <a:close/>
                </a:path>
              </a:pathLst>
            </a:custGeom>
            <a:solidFill>
              <a:srgbClr val="BEC7D7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-180153" y="-378640"/>
              <a:ext cx="715076" cy="191838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379"/>
                </a:lnSpc>
              </a:pPr>
              <a:r>
                <a:rPr lang="en-US" sz="16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     MANAGER 2</a:t>
              </a:r>
            </a:p>
            <a:p>
              <a:pPr algn="ctr">
                <a:lnSpc>
                  <a:spcPts val="2379"/>
                </a:lnSpc>
              </a:pPr>
              <a:r>
                <a:rPr lang="en-US" sz="15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NGUYEN XUAN TANG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1811980" y="9042969"/>
            <a:ext cx="1829102" cy="0"/>
          </a:xfrm>
          <a:prstGeom prst="line">
            <a:avLst/>
          </a:prstGeom>
          <a:ln w="38100" cap="flat">
            <a:solidFill>
              <a:srgbClr val="B2B2B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/>
          </a:p>
        </p:txBody>
      </p:sp>
      <p:grpSp>
        <p:nvGrpSpPr>
          <p:cNvPr id="51" name="Group 51"/>
          <p:cNvGrpSpPr/>
          <p:nvPr/>
        </p:nvGrpSpPr>
        <p:grpSpPr>
          <a:xfrm>
            <a:off x="15957038" y="2210800"/>
            <a:ext cx="2301932" cy="1139676"/>
            <a:chOff x="43059" y="-27838"/>
            <a:chExt cx="625989" cy="300162"/>
          </a:xfrm>
        </p:grpSpPr>
        <p:sp>
          <p:nvSpPr>
            <p:cNvPr id="52" name="Freeform 52"/>
            <p:cNvSpPr/>
            <p:nvPr/>
          </p:nvSpPr>
          <p:spPr>
            <a:xfrm>
              <a:off x="43059" y="0"/>
              <a:ext cx="614241" cy="252537"/>
            </a:xfrm>
            <a:custGeom>
              <a:avLst/>
              <a:gdLst/>
              <a:ahLst/>
              <a:cxnLst/>
              <a:rect l="l" t="t" r="r" b="b"/>
              <a:pathLst>
                <a:path w="657300" h="252537">
                  <a:moveTo>
                    <a:pt x="12408" y="0"/>
                  </a:moveTo>
                  <a:lnTo>
                    <a:pt x="644892" y="0"/>
                  </a:lnTo>
                  <a:cubicBezTo>
                    <a:pt x="648183" y="0"/>
                    <a:pt x="651339" y="1307"/>
                    <a:pt x="653666" y="3634"/>
                  </a:cubicBezTo>
                  <a:cubicBezTo>
                    <a:pt x="655993" y="5961"/>
                    <a:pt x="657300" y="9118"/>
                    <a:pt x="657300" y="12408"/>
                  </a:cubicBezTo>
                  <a:lnTo>
                    <a:pt x="657300" y="240128"/>
                  </a:lnTo>
                  <a:cubicBezTo>
                    <a:pt x="657300" y="246981"/>
                    <a:pt x="651745" y="252537"/>
                    <a:pt x="644892" y="252537"/>
                  </a:cubicBezTo>
                  <a:lnTo>
                    <a:pt x="12408" y="252537"/>
                  </a:lnTo>
                  <a:cubicBezTo>
                    <a:pt x="9118" y="252537"/>
                    <a:pt x="5961" y="251229"/>
                    <a:pt x="3634" y="248902"/>
                  </a:cubicBezTo>
                  <a:cubicBezTo>
                    <a:pt x="1307" y="246575"/>
                    <a:pt x="0" y="243419"/>
                    <a:pt x="0" y="240128"/>
                  </a:cubicBezTo>
                  <a:lnTo>
                    <a:pt x="0" y="12408"/>
                  </a:lnTo>
                  <a:cubicBezTo>
                    <a:pt x="0" y="9118"/>
                    <a:pt x="1307" y="5961"/>
                    <a:pt x="3634" y="3634"/>
                  </a:cubicBezTo>
                  <a:cubicBezTo>
                    <a:pt x="5961" y="1307"/>
                    <a:pt x="9118" y="0"/>
                    <a:pt x="12408" y="0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50431" y="-27838"/>
              <a:ext cx="618617" cy="300162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TEAM A</a:t>
              </a:r>
            </a:p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21 STAFFS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0761040" y="419101"/>
            <a:ext cx="1933520" cy="1535847"/>
            <a:chOff x="-2023" y="-254699"/>
            <a:chExt cx="574248" cy="487781"/>
          </a:xfrm>
        </p:grpSpPr>
        <p:sp>
          <p:nvSpPr>
            <p:cNvPr id="77" name="Freeform 77"/>
            <p:cNvSpPr/>
            <p:nvPr/>
          </p:nvSpPr>
          <p:spPr>
            <a:xfrm>
              <a:off x="-2023" y="-235813"/>
              <a:ext cx="574248" cy="436614"/>
            </a:xfrm>
            <a:custGeom>
              <a:avLst/>
              <a:gdLst/>
              <a:ahLst/>
              <a:cxnLst/>
              <a:rect l="l" t="t" r="r" b="b"/>
              <a:pathLst>
                <a:path w="574248" h="237694">
                  <a:moveTo>
                    <a:pt x="14203" y="0"/>
                  </a:moveTo>
                  <a:lnTo>
                    <a:pt x="560045" y="0"/>
                  </a:lnTo>
                  <a:cubicBezTo>
                    <a:pt x="567889" y="0"/>
                    <a:pt x="574248" y="6359"/>
                    <a:pt x="574248" y="14203"/>
                  </a:cubicBezTo>
                  <a:lnTo>
                    <a:pt x="574248" y="223491"/>
                  </a:lnTo>
                  <a:cubicBezTo>
                    <a:pt x="574248" y="227258"/>
                    <a:pt x="572751" y="230870"/>
                    <a:pt x="570088" y="233534"/>
                  </a:cubicBezTo>
                  <a:cubicBezTo>
                    <a:pt x="567424" y="236197"/>
                    <a:pt x="563812" y="237694"/>
                    <a:pt x="560045" y="237694"/>
                  </a:cubicBezTo>
                  <a:lnTo>
                    <a:pt x="14203" y="237694"/>
                  </a:lnTo>
                  <a:cubicBezTo>
                    <a:pt x="10436" y="237694"/>
                    <a:pt x="6824" y="236197"/>
                    <a:pt x="4160" y="233534"/>
                  </a:cubicBezTo>
                  <a:cubicBezTo>
                    <a:pt x="1496" y="230870"/>
                    <a:pt x="0" y="227258"/>
                    <a:pt x="0" y="223491"/>
                  </a:cubicBezTo>
                  <a:lnTo>
                    <a:pt x="0" y="14203"/>
                  </a:lnTo>
                  <a:cubicBezTo>
                    <a:pt x="0" y="10436"/>
                    <a:pt x="1496" y="6824"/>
                    <a:pt x="4160" y="4160"/>
                  </a:cubicBezTo>
                  <a:cubicBezTo>
                    <a:pt x="6824" y="1496"/>
                    <a:pt x="10436" y="0"/>
                    <a:pt x="14203" y="0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vi-VN" dirty="0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21591" y="-254699"/>
              <a:ext cx="509218" cy="48778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 ADMIN- ACCOUNT DEPT: 02 STAFFS</a:t>
              </a:r>
            </a:p>
          </p:txBody>
        </p:sp>
      </p:grpSp>
      <p:sp>
        <p:nvSpPr>
          <p:cNvPr id="79" name="Freeform 79"/>
          <p:cNvSpPr/>
          <p:nvPr/>
        </p:nvSpPr>
        <p:spPr>
          <a:xfrm>
            <a:off x="16101224" y="2476968"/>
            <a:ext cx="435859" cy="493257"/>
          </a:xfrm>
          <a:custGeom>
            <a:avLst/>
            <a:gdLst/>
            <a:ahLst/>
            <a:cxnLst/>
            <a:rect l="l" t="t" r="r" b="b"/>
            <a:pathLst>
              <a:path w="435859" h="493257">
                <a:moveTo>
                  <a:pt x="0" y="0"/>
                </a:moveTo>
                <a:lnTo>
                  <a:pt x="435860" y="0"/>
                </a:lnTo>
                <a:lnTo>
                  <a:pt x="435860" y="493256"/>
                </a:lnTo>
                <a:lnTo>
                  <a:pt x="0" y="493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81" name="Freeform 81"/>
          <p:cNvSpPr/>
          <p:nvPr/>
        </p:nvSpPr>
        <p:spPr>
          <a:xfrm>
            <a:off x="10861291" y="1397027"/>
            <a:ext cx="287960" cy="342058"/>
          </a:xfrm>
          <a:custGeom>
            <a:avLst/>
            <a:gdLst/>
            <a:ahLst/>
            <a:cxnLst/>
            <a:rect l="l" t="t" r="r" b="b"/>
            <a:pathLst>
              <a:path w="435859" h="493257">
                <a:moveTo>
                  <a:pt x="0" y="0"/>
                </a:moveTo>
                <a:lnTo>
                  <a:pt x="435860" y="0"/>
                </a:lnTo>
                <a:lnTo>
                  <a:pt x="435860" y="493256"/>
                </a:lnTo>
                <a:lnTo>
                  <a:pt x="0" y="493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89" name="AutoShape 89"/>
          <p:cNvSpPr/>
          <p:nvPr/>
        </p:nvSpPr>
        <p:spPr>
          <a:xfrm flipH="1">
            <a:off x="1750917" y="2390701"/>
            <a:ext cx="34759" cy="4291115"/>
          </a:xfrm>
          <a:prstGeom prst="line">
            <a:avLst/>
          </a:prstGeom>
          <a:ln w="38100" cap="flat">
            <a:solidFill>
              <a:srgbClr val="B2B2B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/>
          </a:p>
        </p:txBody>
      </p:sp>
      <p:sp>
        <p:nvSpPr>
          <p:cNvPr id="100" name="AutoShape 100"/>
          <p:cNvSpPr/>
          <p:nvPr/>
        </p:nvSpPr>
        <p:spPr>
          <a:xfrm flipH="1">
            <a:off x="6934199" y="9278860"/>
            <a:ext cx="492988" cy="3"/>
          </a:xfrm>
          <a:prstGeom prst="line">
            <a:avLst/>
          </a:prstGeom>
          <a:ln w="38100" cap="flat">
            <a:solidFill>
              <a:srgbClr val="B2B2B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/>
          </a:p>
        </p:txBody>
      </p:sp>
      <p:sp>
        <p:nvSpPr>
          <p:cNvPr id="101" name="AutoShape 101"/>
          <p:cNvSpPr/>
          <p:nvPr/>
        </p:nvSpPr>
        <p:spPr>
          <a:xfrm flipH="1">
            <a:off x="1781998" y="8336003"/>
            <a:ext cx="3678" cy="693698"/>
          </a:xfrm>
          <a:prstGeom prst="line">
            <a:avLst/>
          </a:prstGeom>
          <a:ln w="38100" cap="flat">
            <a:solidFill>
              <a:srgbClr val="B2B2B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/>
          </a:p>
        </p:txBody>
      </p:sp>
      <p:sp>
        <p:nvSpPr>
          <p:cNvPr id="112" name="TextBox 112"/>
          <p:cNvSpPr txBox="1"/>
          <p:nvPr/>
        </p:nvSpPr>
        <p:spPr>
          <a:xfrm>
            <a:off x="678358" y="193681"/>
            <a:ext cx="9649616" cy="642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Chart</a:t>
            </a:r>
            <a:endParaRPr lang="en-US" sz="6000" b="1" dirty="0">
              <a:solidFill>
                <a:srgbClr val="1E3256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grpSp>
        <p:nvGrpSpPr>
          <p:cNvPr id="117" name="Group 16">
            <a:extLst>
              <a:ext uri="{FF2B5EF4-FFF2-40B4-BE49-F238E27FC236}">
                <a16:creationId xmlns:a16="http://schemas.microsoft.com/office/drawing/2014/main" id="{3A8024E4-2C77-6F1F-BBFC-22D66F8F7488}"/>
              </a:ext>
            </a:extLst>
          </p:cNvPr>
          <p:cNvGrpSpPr/>
          <p:nvPr/>
        </p:nvGrpSpPr>
        <p:grpSpPr>
          <a:xfrm>
            <a:off x="341264" y="5399994"/>
            <a:ext cx="2931639" cy="1303985"/>
            <a:chOff x="753057" y="417573"/>
            <a:chExt cx="870318" cy="343437"/>
          </a:xfrm>
        </p:grpSpPr>
        <p:sp>
          <p:nvSpPr>
            <p:cNvPr id="118" name="Freeform 17">
              <a:extLst>
                <a:ext uri="{FF2B5EF4-FFF2-40B4-BE49-F238E27FC236}">
                  <a16:creationId xmlns:a16="http://schemas.microsoft.com/office/drawing/2014/main" id="{985337AC-385D-84A5-B958-484DAD2BFB22}"/>
                </a:ext>
              </a:extLst>
            </p:cNvPr>
            <p:cNvSpPr/>
            <p:nvPr/>
          </p:nvSpPr>
          <p:spPr>
            <a:xfrm>
              <a:off x="753057" y="447090"/>
              <a:ext cx="870318" cy="285658"/>
            </a:xfrm>
            <a:custGeom>
              <a:avLst/>
              <a:gdLst/>
              <a:ahLst/>
              <a:cxnLst/>
              <a:rect l="l" t="t" r="r" b="b"/>
              <a:pathLst>
                <a:path w="870318" h="285658">
                  <a:moveTo>
                    <a:pt x="39828" y="0"/>
                  </a:moveTo>
                  <a:lnTo>
                    <a:pt x="830490" y="0"/>
                  </a:lnTo>
                  <a:cubicBezTo>
                    <a:pt x="841053" y="0"/>
                    <a:pt x="851184" y="4196"/>
                    <a:pt x="858653" y="11665"/>
                  </a:cubicBezTo>
                  <a:cubicBezTo>
                    <a:pt x="866122" y="19135"/>
                    <a:pt x="870318" y="29265"/>
                    <a:pt x="870318" y="39828"/>
                  </a:cubicBezTo>
                  <a:lnTo>
                    <a:pt x="870318" y="245829"/>
                  </a:lnTo>
                  <a:cubicBezTo>
                    <a:pt x="870318" y="267826"/>
                    <a:pt x="852487" y="285658"/>
                    <a:pt x="830490" y="285658"/>
                  </a:cubicBezTo>
                  <a:lnTo>
                    <a:pt x="39828" y="285658"/>
                  </a:lnTo>
                  <a:cubicBezTo>
                    <a:pt x="29265" y="285658"/>
                    <a:pt x="19135" y="281461"/>
                    <a:pt x="11665" y="273992"/>
                  </a:cubicBezTo>
                  <a:cubicBezTo>
                    <a:pt x="4196" y="266523"/>
                    <a:pt x="0" y="256392"/>
                    <a:pt x="0" y="245829"/>
                  </a:cubicBezTo>
                  <a:lnTo>
                    <a:pt x="0" y="39828"/>
                  </a:lnTo>
                  <a:cubicBezTo>
                    <a:pt x="0" y="29265"/>
                    <a:pt x="4196" y="19135"/>
                    <a:pt x="11665" y="11665"/>
                  </a:cubicBezTo>
                  <a:cubicBezTo>
                    <a:pt x="19135" y="4196"/>
                    <a:pt x="29265" y="0"/>
                    <a:pt x="39828" y="0"/>
                  </a:cubicBezTo>
                  <a:close/>
                </a:path>
              </a:pathLst>
            </a:custGeom>
            <a:solidFill>
              <a:srgbClr val="BEC7D7"/>
            </a:solidFill>
          </p:spPr>
          <p:txBody>
            <a:bodyPr/>
            <a:lstStyle/>
            <a:p>
              <a:endParaRPr lang="vi-VN" dirty="0"/>
            </a:p>
          </p:txBody>
        </p:sp>
        <p:sp>
          <p:nvSpPr>
            <p:cNvPr id="119" name="TextBox 18">
              <a:extLst>
                <a:ext uri="{FF2B5EF4-FFF2-40B4-BE49-F238E27FC236}">
                  <a16:creationId xmlns:a16="http://schemas.microsoft.com/office/drawing/2014/main" id="{CDD5BBB4-371A-1A12-0D91-5E41378FB9E2}"/>
                </a:ext>
              </a:extLst>
            </p:cNvPr>
            <p:cNvSpPr txBox="1"/>
            <p:nvPr/>
          </p:nvSpPr>
          <p:spPr>
            <a:xfrm>
              <a:off x="781762" y="417573"/>
              <a:ext cx="808833" cy="343437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379"/>
                </a:lnSpc>
              </a:pPr>
              <a:r>
                <a:rPr lang="en-US" sz="16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    GM</a:t>
              </a:r>
            </a:p>
            <a:p>
              <a:pPr algn="ctr">
                <a:lnSpc>
                  <a:spcPts val="2379"/>
                </a:lnSpc>
              </a:pPr>
              <a:r>
                <a:rPr lang="en-US" sz="15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   </a:t>
              </a:r>
              <a:r>
                <a:rPr lang="en-US" sz="1500" b="1" dirty="0">
                  <a:solidFill>
                    <a:srgbClr val="1E3256"/>
                  </a:solidFill>
                  <a:latin typeface="Asap Bold"/>
                  <a:sym typeface="Asap Bold"/>
                </a:rPr>
                <a:t>Mr. </a:t>
              </a:r>
              <a:r>
                <a:rPr lang="vi-VN" sz="1500" b="1" dirty="0">
                  <a:solidFill>
                    <a:srgbClr val="1E3256"/>
                  </a:solidFill>
                  <a:latin typeface="Asap Bold"/>
                </a:rPr>
                <a:t>MASARU YOKOI</a:t>
              </a:r>
              <a:endParaRPr lang="en-US" sz="1500" b="1" dirty="0">
                <a:solidFill>
                  <a:srgbClr val="1E3256"/>
                </a:solidFill>
                <a:latin typeface="Asap Bold"/>
                <a:sym typeface="Asap Bold"/>
              </a:endParaRPr>
            </a:p>
          </p:txBody>
        </p:sp>
      </p:grpSp>
      <p:sp>
        <p:nvSpPr>
          <p:cNvPr id="124" name="Freeform 17">
            <a:extLst>
              <a:ext uri="{FF2B5EF4-FFF2-40B4-BE49-F238E27FC236}">
                <a16:creationId xmlns:a16="http://schemas.microsoft.com/office/drawing/2014/main" id="{2161E1CB-2C77-9593-1F23-044950D83DBB}"/>
              </a:ext>
            </a:extLst>
          </p:cNvPr>
          <p:cNvSpPr/>
          <p:nvPr/>
        </p:nvSpPr>
        <p:spPr>
          <a:xfrm>
            <a:off x="324091" y="2923281"/>
            <a:ext cx="2931639" cy="2063820"/>
          </a:xfrm>
          <a:custGeom>
            <a:avLst/>
            <a:gdLst/>
            <a:ahLst/>
            <a:cxnLst/>
            <a:rect l="l" t="t" r="r" b="b"/>
            <a:pathLst>
              <a:path w="870318" h="285658">
                <a:moveTo>
                  <a:pt x="39828" y="0"/>
                </a:moveTo>
                <a:lnTo>
                  <a:pt x="830490" y="0"/>
                </a:lnTo>
                <a:cubicBezTo>
                  <a:pt x="841053" y="0"/>
                  <a:pt x="851184" y="4196"/>
                  <a:pt x="858653" y="11665"/>
                </a:cubicBezTo>
                <a:cubicBezTo>
                  <a:pt x="866122" y="19135"/>
                  <a:pt x="870318" y="29265"/>
                  <a:pt x="870318" y="39828"/>
                </a:cubicBezTo>
                <a:lnTo>
                  <a:pt x="870318" y="245829"/>
                </a:lnTo>
                <a:cubicBezTo>
                  <a:pt x="870318" y="267826"/>
                  <a:pt x="852487" y="285658"/>
                  <a:pt x="830490" y="285658"/>
                </a:cubicBezTo>
                <a:lnTo>
                  <a:pt x="39828" y="285658"/>
                </a:lnTo>
                <a:cubicBezTo>
                  <a:pt x="29265" y="285658"/>
                  <a:pt x="19135" y="281461"/>
                  <a:pt x="11665" y="273992"/>
                </a:cubicBezTo>
                <a:cubicBezTo>
                  <a:pt x="4196" y="266523"/>
                  <a:pt x="0" y="256392"/>
                  <a:pt x="0" y="245829"/>
                </a:cubicBezTo>
                <a:lnTo>
                  <a:pt x="0" y="39828"/>
                </a:lnTo>
                <a:cubicBezTo>
                  <a:pt x="0" y="29265"/>
                  <a:pt x="4196" y="19135"/>
                  <a:pt x="11665" y="11665"/>
                </a:cubicBezTo>
                <a:cubicBezTo>
                  <a:pt x="19135" y="4196"/>
                  <a:pt x="29265" y="0"/>
                  <a:pt x="39828" y="0"/>
                </a:cubicBezTo>
                <a:close/>
              </a:path>
            </a:pathLst>
          </a:custGeom>
          <a:solidFill>
            <a:srgbClr val="BEC7D7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1E3256"/>
                </a:solidFill>
                <a:latin typeface="Asap Bold"/>
                <a:ea typeface="Asap Bold"/>
                <a:cs typeface="Asap Bold"/>
                <a:sym typeface="Asap Bold"/>
              </a:rPr>
              <a:t>BOM</a:t>
            </a:r>
          </a:p>
          <a:p>
            <a:pPr algn="ctr"/>
            <a:r>
              <a:rPr lang="vi-VN" sz="1500" b="1" dirty="0">
                <a:solidFill>
                  <a:srgbClr val="1E3256"/>
                </a:solidFill>
                <a:latin typeface="Asap Bold"/>
              </a:rPr>
              <a:t>Mr. KOICHI KINOSHITA</a:t>
            </a:r>
            <a:endParaRPr lang="en-US" sz="1500" b="1" dirty="0">
              <a:solidFill>
                <a:srgbClr val="1E3256"/>
              </a:solidFill>
              <a:latin typeface="Asap Bold"/>
            </a:endParaRPr>
          </a:p>
          <a:p>
            <a:pPr algn="ctr"/>
            <a:r>
              <a:rPr lang="vi-VN" sz="1500" b="1" dirty="0">
                <a:solidFill>
                  <a:srgbClr val="1E3256"/>
                </a:solidFill>
                <a:latin typeface="Asap Bold"/>
              </a:rPr>
              <a:t>Mr. MASARU YOKOI</a:t>
            </a:r>
            <a:endParaRPr lang="en-US" sz="1500" b="1" dirty="0">
              <a:solidFill>
                <a:srgbClr val="1E3256"/>
              </a:solidFill>
              <a:latin typeface="Asap Bold"/>
            </a:endParaRPr>
          </a:p>
          <a:p>
            <a:pPr algn="ctr"/>
            <a:r>
              <a:rPr lang="en-US" sz="1500" b="1" dirty="0">
                <a:solidFill>
                  <a:srgbClr val="1E3256"/>
                </a:solidFill>
                <a:latin typeface="Asap Bold"/>
              </a:rPr>
              <a:t>Mr. HIDEAKI OKUBO</a:t>
            </a:r>
          </a:p>
          <a:p>
            <a:pPr algn="ctr"/>
            <a:r>
              <a:rPr lang="en-US" sz="1500" b="1" dirty="0">
                <a:solidFill>
                  <a:srgbClr val="1E3256"/>
                </a:solidFill>
                <a:latin typeface="Asap Bold"/>
              </a:rPr>
              <a:t>Mr. WATARU KOGO</a:t>
            </a:r>
          </a:p>
          <a:p>
            <a:pPr algn="ctr"/>
            <a:r>
              <a:rPr lang="en-US" sz="1500" b="1" dirty="0">
                <a:solidFill>
                  <a:srgbClr val="1E3256"/>
                </a:solidFill>
                <a:latin typeface="Asap Bold"/>
              </a:rPr>
              <a:t>Mr. NGUYEN VAN NGHE</a:t>
            </a:r>
          </a:p>
          <a:p>
            <a:pPr algn="ctr"/>
            <a:r>
              <a:rPr lang="en-US" sz="1500" b="1" dirty="0">
                <a:solidFill>
                  <a:srgbClr val="1E3256"/>
                </a:solidFill>
                <a:latin typeface="Asap Bold"/>
              </a:rPr>
              <a:t>Mr. HUYNH VAN LANH</a:t>
            </a:r>
          </a:p>
          <a:p>
            <a:pPr algn="ctr"/>
            <a:endParaRPr lang="vi-VN" dirty="0"/>
          </a:p>
        </p:txBody>
      </p:sp>
      <p:sp>
        <p:nvSpPr>
          <p:cNvPr id="128" name="Freeform 19">
            <a:extLst>
              <a:ext uri="{FF2B5EF4-FFF2-40B4-BE49-F238E27FC236}">
                <a16:creationId xmlns:a16="http://schemas.microsoft.com/office/drawing/2014/main" id="{D0F87628-D1F7-362F-7F3D-C889263AD1E7}"/>
              </a:ext>
            </a:extLst>
          </p:cNvPr>
          <p:cNvSpPr/>
          <p:nvPr/>
        </p:nvSpPr>
        <p:spPr>
          <a:xfrm>
            <a:off x="446080" y="5598568"/>
            <a:ext cx="464556" cy="450009"/>
          </a:xfrm>
          <a:custGeom>
            <a:avLst/>
            <a:gdLst/>
            <a:ahLst/>
            <a:cxnLst/>
            <a:rect l="l" t="t" r="r" b="b"/>
            <a:pathLst>
              <a:path w="483605" h="561817">
                <a:moveTo>
                  <a:pt x="0" y="0"/>
                </a:moveTo>
                <a:lnTo>
                  <a:pt x="483605" y="0"/>
                </a:lnTo>
                <a:lnTo>
                  <a:pt x="483605" y="561817"/>
                </a:lnTo>
                <a:lnTo>
                  <a:pt x="0" y="5618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33"/>
            </a:stretch>
          </a:blipFill>
        </p:spPr>
        <p:txBody>
          <a:bodyPr/>
          <a:lstStyle/>
          <a:p>
            <a:endParaRPr lang="vi-VN"/>
          </a:p>
        </p:txBody>
      </p:sp>
      <p:grpSp>
        <p:nvGrpSpPr>
          <p:cNvPr id="134" name="Group 20">
            <a:extLst>
              <a:ext uri="{FF2B5EF4-FFF2-40B4-BE49-F238E27FC236}">
                <a16:creationId xmlns:a16="http://schemas.microsoft.com/office/drawing/2014/main" id="{28A00167-30A4-EB86-11D5-CCF730705969}"/>
              </a:ext>
            </a:extLst>
          </p:cNvPr>
          <p:cNvGrpSpPr/>
          <p:nvPr/>
        </p:nvGrpSpPr>
        <p:grpSpPr>
          <a:xfrm>
            <a:off x="4457779" y="1076365"/>
            <a:ext cx="2670611" cy="1003439"/>
            <a:chOff x="-148896" y="351291"/>
            <a:chExt cx="967692" cy="333283"/>
          </a:xfrm>
        </p:grpSpPr>
        <p:sp>
          <p:nvSpPr>
            <p:cNvPr id="135" name="Freeform 21">
              <a:extLst>
                <a:ext uri="{FF2B5EF4-FFF2-40B4-BE49-F238E27FC236}">
                  <a16:creationId xmlns:a16="http://schemas.microsoft.com/office/drawing/2014/main" id="{53A52241-F0C1-3C5A-8028-9DD299734F39}"/>
                </a:ext>
              </a:extLst>
            </p:cNvPr>
            <p:cNvSpPr/>
            <p:nvPr/>
          </p:nvSpPr>
          <p:spPr>
            <a:xfrm>
              <a:off x="-89060" y="391448"/>
              <a:ext cx="870318" cy="285658"/>
            </a:xfrm>
            <a:custGeom>
              <a:avLst/>
              <a:gdLst/>
              <a:ahLst/>
              <a:cxnLst/>
              <a:rect l="l" t="t" r="r" b="b"/>
              <a:pathLst>
                <a:path w="870318" h="285658">
                  <a:moveTo>
                    <a:pt x="39828" y="0"/>
                  </a:moveTo>
                  <a:lnTo>
                    <a:pt x="830490" y="0"/>
                  </a:lnTo>
                  <a:cubicBezTo>
                    <a:pt x="841053" y="0"/>
                    <a:pt x="851184" y="4196"/>
                    <a:pt x="858653" y="11665"/>
                  </a:cubicBezTo>
                  <a:cubicBezTo>
                    <a:pt x="866122" y="19135"/>
                    <a:pt x="870318" y="29265"/>
                    <a:pt x="870318" y="39828"/>
                  </a:cubicBezTo>
                  <a:lnTo>
                    <a:pt x="870318" y="245829"/>
                  </a:lnTo>
                  <a:cubicBezTo>
                    <a:pt x="870318" y="267826"/>
                    <a:pt x="852487" y="285658"/>
                    <a:pt x="830490" y="285658"/>
                  </a:cubicBezTo>
                  <a:lnTo>
                    <a:pt x="39828" y="285658"/>
                  </a:lnTo>
                  <a:cubicBezTo>
                    <a:pt x="29265" y="285658"/>
                    <a:pt x="19135" y="281461"/>
                    <a:pt x="11665" y="273992"/>
                  </a:cubicBezTo>
                  <a:cubicBezTo>
                    <a:pt x="4196" y="266523"/>
                    <a:pt x="0" y="256392"/>
                    <a:pt x="0" y="245829"/>
                  </a:cubicBezTo>
                  <a:lnTo>
                    <a:pt x="0" y="39828"/>
                  </a:lnTo>
                  <a:cubicBezTo>
                    <a:pt x="0" y="29265"/>
                    <a:pt x="4196" y="19135"/>
                    <a:pt x="11665" y="11665"/>
                  </a:cubicBezTo>
                  <a:cubicBezTo>
                    <a:pt x="19135" y="4196"/>
                    <a:pt x="29265" y="0"/>
                    <a:pt x="39828" y="0"/>
                  </a:cubicBezTo>
                  <a:close/>
                </a:path>
              </a:pathLst>
            </a:custGeom>
            <a:solidFill>
              <a:srgbClr val="BEC7D7"/>
            </a:solidFill>
          </p:spPr>
          <p:txBody>
            <a:bodyPr/>
            <a:lstStyle/>
            <a:p>
              <a:endParaRPr lang="vi-VN" dirty="0"/>
            </a:p>
          </p:txBody>
        </p:sp>
        <p:sp>
          <p:nvSpPr>
            <p:cNvPr id="136" name="TextBox 22">
              <a:extLst>
                <a:ext uri="{FF2B5EF4-FFF2-40B4-BE49-F238E27FC236}">
                  <a16:creationId xmlns:a16="http://schemas.microsoft.com/office/drawing/2014/main" id="{50337AC6-22FC-4DC0-43C9-5D78A770043E}"/>
                </a:ext>
              </a:extLst>
            </p:cNvPr>
            <p:cNvSpPr txBox="1"/>
            <p:nvPr/>
          </p:nvSpPr>
          <p:spPr>
            <a:xfrm>
              <a:off x="-148896" y="351291"/>
              <a:ext cx="967692" cy="33328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379"/>
                </a:lnSpc>
              </a:pPr>
              <a:r>
                <a:rPr lang="en-US" sz="15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      CHIEF ACCOUNTANT</a:t>
              </a:r>
            </a:p>
            <a:p>
              <a:pPr algn="ctr">
                <a:lnSpc>
                  <a:spcPts val="2379"/>
                </a:lnSpc>
              </a:pPr>
              <a:r>
                <a:rPr lang="en-US" sz="15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NGUYEN THI CAM LE</a:t>
              </a:r>
            </a:p>
          </p:txBody>
        </p:sp>
      </p:grpSp>
      <p:grpSp>
        <p:nvGrpSpPr>
          <p:cNvPr id="139" name="Group 27">
            <a:extLst>
              <a:ext uri="{FF2B5EF4-FFF2-40B4-BE49-F238E27FC236}">
                <a16:creationId xmlns:a16="http://schemas.microsoft.com/office/drawing/2014/main" id="{D96F69AD-7429-7723-11B5-D5E77895E070}"/>
              </a:ext>
            </a:extLst>
          </p:cNvPr>
          <p:cNvGrpSpPr/>
          <p:nvPr/>
        </p:nvGrpSpPr>
        <p:grpSpPr>
          <a:xfrm>
            <a:off x="7627940" y="6157333"/>
            <a:ext cx="2722981" cy="969148"/>
            <a:chOff x="-209996" y="-408731"/>
            <a:chExt cx="726252" cy="285658"/>
          </a:xfrm>
        </p:grpSpPr>
        <p:sp>
          <p:nvSpPr>
            <p:cNvPr id="140" name="Freeform 28">
              <a:extLst>
                <a:ext uri="{FF2B5EF4-FFF2-40B4-BE49-F238E27FC236}">
                  <a16:creationId xmlns:a16="http://schemas.microsoft.com/office/drawing/2014/main" id="{DDCF4178-8224-5EA2-F5FA-AF7A95EAFA89}"/>
                </a:ext>
              </a:extLst>
            </p:cNvPr>
            <p:cNvSpPr/>
            <p:nvPr/>
          </p:nvSpPr>
          <p:spPr>
            <a:xfrm>
              <a:off x="-95468" y="-408731"/>
              <a:ext cx="578589" cy="285658"/>
            </a:xfrm>
            <a:custGeom>
              <a:avLst/>
              <a:gdLst/>
              <a:ahLst/>
              <a:cxnLst/>
              <a:rect l="l" t="t" r="r" b="b"/>
              <a:pathLst>
                <a:path w="870318" h="285658">
                  <a:moveTo>
                    <a:pt x="39828" y="0"/>
                  </a:moveTo>
                  <a:lnTo>
                    <a:pt x="830490" y="0"/>
                  </a:lnTo>
                  <a:cubicBezTo>
                    <a:pt x="841053" y="0"/>
                    <a:pt x="851184" y="4196"/>
                    <a:pt x="858653" y="11665"/>
                  </a:cubicBezTo>
                  <a:cubicBezTo>
                    <a:pt x="866122" y="19135"/>
                    <a:pt x="870318" y="29265"/>
                    <a:pt x="870318" y="39828"/>
                  </a:cubicBezTo>
                  <a:lnTo>
                    <a:pt x="870318" y="245829"/>
                  </a:lnTo>
                  <a:cubicBezTo>
                    <a:pt x="870318" y="267826"/>
                    <a:pt x="852487" y="285658"/>
                    <a:pt x="830490" y="285658"/>
                  </a:cubicBezTo>
                  <a:lnTo>
                    <a:pt x="39828" y="285658"/>
                  </a:lnTo>
                  <a:cubicBezTo>
                    <a:pt x="29265" y="285658"/>
                    <a:pt x="19135" y="281461"/>
                    <a:pt x="11665" y="273992"/>
                  </a:cubicBezTo>
                  <a:cubicBezTo>
                    <a:pt x="4196" y="266523"/>
                    <a:pt x="0" y="256392"/>
                    <a:pt x="0" y="245829"/>
                  </a:cubicBezTo>
                  <a:lnTo>
                    <a:pt x="0" y="39828"/>
                  </a:lnTo>
                  <a:cubicBezTo>
                    <a:pt x="0" y="29265"/>
                    <a:pt x="4196" y="19135"/>
                    <a:pt x="11665" y="11665"/>
                  </a:cubicBezTo>
                  <a:cubicBezTo>
                    <a:pt x="19135" y="4196"/>
                    <a:pt x="29265" y="0"/>
                    <a:pt x="39828" y="0"/>
                  </a:cubicBezTo>
                  <a:close/>
                </a:path>
              </a:pathLst>
            </a:custGeom>
            <a:solidFill>
              <a:srgbClr val="BEC7D7"/>
            </a:solidFill>
          </p:spPr>
          <p:txBody>
            <a:bodyPr/>
            <a:lstStyle/>
            <a:p>
              <a:endParaRPr lang="vi-VN" dirty="0"/>
            </a:p>
          </p:txBody>
        </p:sp>
        <p:sp>
          <p:nvSpPr>
            <p:cNvPr id="141" name="TextBox 29">
              <a:extLst>
                <a:ext uri="{FF2B5EF4-FFF2-40B4-BE49-F238E27FC236}">
                  <a16:creationId xmlns:a16="http://schemas.microsoft.com/office/drawing/2014/main" id="{EDC043FF-79EC-DBBF-76D3-F5F4782493FE}"/>
                </a:ext>
              </a:extLst>
            </p:cNvPr>
            <p:cNvSpPr txBox="1"/>
            <p:nvPr/>
          </p:nvSpPr>
          <p:spPr>
            <a:xfrm>
              <a:off x="-209996" y="-402191"/>
              <a:ext cx="726252" cy="23835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379"/>
                </a:lnSpc>
              </a:pPr>
              <a:r>
                <a:rPr lang="en-US" sz="16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     MANAGER 2</a:t>
              </a:r>
            </a:p>
            <a:p>
              <a:pPr algn="ctr">
                <a:lnSpc>
                  <a:spcPts val="2379"/>
                </a:lnSpc>
              </a:pPr>
              <a:r>
                <a:rPr lang="en-US" sz="16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     </a:t>
              </a:r>
              <a:r>
                <a:rPr lang="en-US" sz="15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MAI VAN PHI</a:t>
              </a:r>
            </a:p>
          </p:txBody>
        </p:sp>
      </p:grpSp>
      <p:grpSp>
        <p:nvGrpSpPr>
          <p:cNvPr id="145" name="Group 27">
            <a:extLst>
              <a:ext uri="{FF2B5EF4-FFF2-40B4-BE49-F238E27FC236}">
                <a16:creationId xmlns:a16="http://schemas.microsoft.com/office/drawing/2014/main" id="{55F2F16F-9FC7-FD15-DEF6-7E7E87986483}"/>
              </a:ext>
            </a:extLst>
          </p:cNvPr>
          <p:cNvGrpSpPr/>
          <p:nvPr/>
        </p:nvGrpSpPr>
        <p:grpSpPr>
          <a:xfrm>
            <a:off x="7631794" y="2067785"/>
            <a:ext cx="2450075" cy="889474"/>
            <a:chOff x="-176398" y="-425707"/>
            <a:chExt cx="714104" cy="285658"/>
          </a:xfrm>
        </p:grpSpPr>
        <p:sp>
          <p:nvSpPr>
            <p:cNvPr id="146" name="Freeform 28">
              <a:extLst>
                <a:ext uri="{FF2B5EF4-FFF2-40B4-BE49-F238E27FC236}">
                  <a16:creationId xmlns:a16="http://schemas.microsoft.com/office/drawing/2014/main" id="{67C4CC3B-2440-50C7-DA32-BD9A8C9A4061}"/>
                </a:ext>
              </a:extLst>
            </p:cNvPr>
            <p:cNvSpPr/>
            <p:nvPr/>
          </p:nvSpPr>
          <p:spPr>
            <a:xfrm>
              <a:off x="-87500" y="-425707"/>
              <a:ext cx="578589" cy="285658"/>
            </a:xfrm>
            <a:custGeom>
              <a:avLst/>
              <a:gdLst/>
              <a:ahLst/>
              <a:cxnLst/>
              <a:rect l="l" t="t" r="r" b="b"/>
              <a:pathLst>
                <a:path w="870318" h="285658">
                  <a:moveTo>
                    <a:pt x="39828" y="0"/>
                  </a:moveTo>
                  <a:lnTo>
                    <a:pt x="830490" y="0"/>
                  </a:lnTo>
                  <a:cubicBezTo>
                    <a:pt x="841053" y="0"/>
                    <a:pt x="851184" y="4196"/>
                    <a:pt x="858653" y="11665"/>
                  </a:cubicBezTo>
                  <a:cubicBezTo>
                    <a:pt x="866122" y="19135"/>
                    <a:pt x="870318" y="29265"/>
                    <a:pt x="870318" y="39828"/>
                  </a:cubicBezTo>
                  <a:lnTo>
                    <a:pt x="870318" y="245829"/>
                  </a:lnTo>
                  <a:cubicBezTo>
                    <a:pt x="870318" y="267826"/>
                    <a:pt x="852487" y="285658"/>
                    <a:pt x="830490" y="285658"/>
                  </a:cubicBezTo>
                  <a:lnTo>
                    <a:pt x="39828" y="285658"/>
                  </a:lnTo>
                  <a:cubicBezTo>
                    <a:pt x="29265" y="285658"/>
                    <a:pt x="19135" y="281461"/>
                    <a:pt x="11665" y="273992"/>
                  </a:cubicBezTo>
                  <a:cubicBezTo>
                    <a:pt x="4196" y="266523"/>
                    <a:pt x="0" y="256392"/>
                    <a:pt x="0" y="245829"/>
                  </a:cubicBezTo>
                  <a:lnTo>
                    <a:pt x="0" y="39828"/>
                  </a:lnTo>
                  <a:cubicBezTo>
                    <a:pt x="0" y="29265"/>
                    <a:pt x="4196" y="19135"/>
                    <a:pt x="11665" y="11665"/>
                  </a:cubicBezTo>
                  <a:cubicBezTo>
                    <a:pt x="19135" y="4196"/>
                    <a:pt x="29265" y="0"/>
                    <a:pt x="39828" y="0"/>
                  </a:cubicBezTo>
                  <a:close/>
                </a:path>
              </a:pathLst>
            </a:custGeom>
            <a:solidFill>
              <a:srgbClr val="BEC7D7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147" name="TextBox 29">
              <a:extLst>
                <a:ext uri="{FF2B5EF4-FFF2-40B4-BE49-F238E27FC236}">
                  <a16:creationId xmlns:a16="http://schemas.microsoft.com/office/drawing/2014/main" id="{26B963A3-83E5-7342-3195-FAD31713B451}"/>
                </a:ext>
              </a:extLst>
            </p:cNvPr>
            <p:cNvSpPr txBox="1"/>
            <p:nvPr/>
          </p:nvSpPr>
          <p:spPr>
            <a:xfrm>
              <a:off x="-176398" y="-407869"/>
              <a:ext cx="714104" cy="23835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379"/>
                </a:lnSpc>
              </a:pPr>
              <a:r>
                <a:rPr lang="en-US" sz="16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     MANAGER 2</a:t>
              </a:r>
            </a:p>
            <a:p>
              <a:pPr algn="ctr">
                <a:lnSpc>
                  <a:spcPts val="2379"/>
                </a:lnSpc>
              </a:pPr>
              <a:r>
                <a:rPr lang="en-US" sz="15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     TO DUY PHUONG</a:t>
              </a:r>
            </a:p>
          </p:txBody>
        </p:sp>
      </p:grpSp>
      <p:grpSp>
        <p:nvGrpSpPr>
          <p:cNvPr id="150" name="Group 58">
            <a:extLst>
              <a:ext uri="{FF2B5EF4-FFF2-40B4-BE49-F238E27FC236}">
                <a16:creationId xmlns:a16="http://schemas.microsoft.com/office/drawing/2014/main" id="{CCFE4A71-B473-B3FE-A400-81DEADE04881}"/>
              </a:ext>
            </a:extLst>
          </p:cNvPr>
          <p:cNvGrpSpPr/>
          <p:nvPr/>
        </p:nvGrpSpPr>
        <p:grpSpPr>
          <a:xfrm>
            <a:off x="10226843" y="1975623"/>
            <a:ext cx="2450075" cy="1023050"/>
            <a:chOff x="-81200" y="-9112"/>
            <a:chExt cx="748120" cy="266666"/>
          </a:xfrm>
        </p:grpSpPr>
        <p:sp>
          <p:nvSpPr>
            <p:cNvPr id="151" name="Freeform 59">
              <a:extLst>
                <a:ext uri="{FF2B5EF4-FFF2-40B4-BE49-F238E27FC236}">
                  <a16:creationId xmlns:a16="http://schemas.microsoft.com/office/drawing/2014/main" id="{909C210A-FF5F-DE21-57AA-BE00E4256C7F}"/>
                </a:ext>
              </a:extLst>
            </p:cNvPr>
            <p:cNvSpPr/>
            <p:nvPr/>
          </p:nvSpPr>
          <p:spPr>
            <a:xfrm>
              <a:off x="0" y="0"/>
              <a:ext cx="566556" cy="257554"/>
            </a:xfrm>
            <a:custGeom>
              <a:avLst/>
              <a:gdLst/>
              <a:ahLst/>
              <a:cxnLst/>
              <a:rect l="l" t="t" r="r" b="b"/>
              <a:pathLst>
                <a:path w="585119" h="257554">
                  <a:moveTo>
                    <a:pt x="24394" y="0"/>
                  </a:moveTo>
                  <a:lnTo>
                    <a:pt x="560726" y="0"/>
                  </a:lnTo>
                  <a:cubicBezTo>
                    <a:pt x="574198" y="0"/>
                    <a:pt x="585119" y="10921"/>
                    <a:pt x="585119" y="24394"/>
                  </a:cubicBezTo>
                  <a:lnTo>
                    <a:pt x="585119" y="233160"/>
                  </a:lnTo>
                  <a:cubicBezTo>
                    <a:pt x="585119" y="239630"/>
                    <a:pt x="582549" y="245834"/>
                    <a:pt x="577975" y="250409"/>
                  </a:cubicBezTo>
                  <a:cubicBezTo>
                    <a:pt x="573400" y="254984"/>
                    <a:pt x="567195" y="257554"/>
                    <a:pt x="560726" y="257554"/>
                  </a:cubicBezTo>
                  <a:lnTo>
                    <a:pt x="24394" y="257554"/>
                  </a:lnTo>
                  <a:cubicBezTo>
                    <a:pt x="10921" y="257554"/>
                    <a:pt x="0" y="246633"/>
                    <a:pt x="0" y="233160"/>
                  </a:cubicBezTo>
                  <a:lnTo>
                    <a:pt x="0" y="24394"/>
                  </a:lnTo>
                  <a:cubicBezTo>
                    <a:pt x="0" y="10921"/>
                    <a:pt x="10921" y="0"/>
                    <a:pt x="2439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1E3256"/>
              </a:solidFill>
              <a:prstDash val="solid"/>
              <a:miter/>
            </a:ln>
          </p:spPr>
          <p:txBody>
            <a:bodyPr/>
            <a:lstStyle/>
            <a:p>
              <a:endParaRPr lang="vi-VN"/>
            </a:p>
          </p:txBody>
        </p:sp>
        <p:sp>
          <p:nvSpPr>
            <p:cNvPr id="152" name="TextBox 60">
              <a:extLst>
                <a:ext uri="{FF2B5EF4-FFF2-40B4-BE49-F238E27FC236}">
                  <a16:creationId xmlns:a16="http://schemas.microsoft.com/office/drawing/2014/main" id="{02CC96F8-0BD3-BC55-BFDF-59E0EAA751BE}"/>
                </a:ext>
              </a:extLst>
            </p:cNvPr>
            <p:cNvSpPr txBox="1"/>
            <p:nvPr/>
          </p:nvSpPr>
          <p:spPr>
            <a:xfrm>
              <a:off x="-81200" y="-9112"/>
              <a:ext cx="748120" cy="25572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LEADER</a:t>
              </a:r>
            </a:p>
            <a:p>
              <a:pPr algn="ctr">
                <a:lnSpc>
                  <a:spcPts val="2239"/>
                </a:lnSpc>
              </a:pPr>
              <a:r>
                <a:rPr lang="en-US" sz="14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NGUYEN DUC LAM</a:t>
              </a:r>
            </a:p>
          </p:txBody>
        </p:sp>
      </p:grpSp>
      <p:grpSp>
        <p:nvGrpSpPr>
          <p:cNvPr id="153" name="Group 102">
            <a:extLst>
              <a:ext uri="{FF2B5EF4-FFF2-40B4-BE49-F238E27FC236}">
                <a16:creationId xmlns:a16="http://schemas.microsoft.com/office/drawing/2014/main" id="{2B842485-EDDC-3452-7328-AA130021C9BF}"/>
              </a:ext>
            </a:extLst>
          </p:cNvPr>
          <p:cNvGrpSpPr/>
          <p:nvPr/>
        </p:nvGrpSpPr>
        <p:grpSpPr>
          <a:xfrm>
            <a:off x="10572218" y="2107279"/>
            <a:ext cx="516157" cy="415253"/>
            <a:chOff x="0" y="0"/>
            <a:chExt cx="812800" cy="774700"/>
          </a:xfrm>
        </p:grpSpPr>
        <p:sp>
          <p:nvSpPr>
            <p:cNvPr id="154" name="Freeform 103">
              <a:extLst>
                <a:ext uri="{FF2B5EF4-FFF2-40B4-BE49-F238E27FC236}">
                  <a16:creationId xmlns:a16="http://schemas.microsoft.com/office/drawing/2014/main" id="{B5622C77-633D-D526-81FB-08AD15424C88}"/>
                </a:ext>
              </a:extLst>
            </p:cNvPr>
            <p:cNvSpPr/>
            <p:nvPr/>
          </p:nvSpPr>
          <p:spPr>
            <a:xfrm>
              <a:off x="0" y="0"/>
              <a:ext cx="812800" cy="774700"/>
            </a:xfrm>
            <a:custGeom>
              <a:avLst/>
              <a:gdLst/>
              <a:ahLst/>
              <a:cxnLst/>
              <a:rect l="l" t="t" r="r" b="b"/>
              <a:pathLst>
                <a:path w="812800" h="7747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C7D7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155" name="TextBox 104">
              <a:extLst>
                <a:ext uri="{FF2B5EF4-FFF2-40B4-BE49-F238E27FC236}">
                  <a16:creationId xmlns:a16="http://schemas.microsoft.com/office/drawing/2014/main" id="{0D24DF64-7809-82C0-1BB3-25EF0AF1990C}"/>
                </a:ext>
              </a:extLst>
            </p:cNvPr>
            <p:cNvSpPr txBox="1"/>
            <p:nvPr/>
          </p:nvSpPr>
          <p:spPr>
            <a:xfrm>
              <a:off x="228600" y="219075"/>
              <a:ext cx="355600" cy="390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156" name="Group 58">
            <a:extLst>
              <a:ext uri="{FF2B5EF4-FFF2-40B4-BE49-F238E27FC236}">
                <a16:creationId xmlns:a16="http://schemas.microsoft.com/office/drawing/2014/main" id="{E227F5F8-6E2C-2689-E47E-3A895F853330}"/>
              </a:ext>
            </a:extLst>
          </p:cNvPr>
          <p:cNvGrpSpPr/>
          <p:nvPr/>
        </p:nvGrpSpPr>
        <p:grpSpPr>
          <a:xfrm>
            <a:off x="10458671" y="9167429"/>
            <a:ext cx="2450075" cy="1073577"/>
            <a:chOff x="-81200" y="-9112"/>
            <a:chExt cx="748120" cy="282753"/>
          </a:xfrm>
        </p:grpSpPr>
        <p:sp>
          <p:nvSpPr>
            <p:cNvPr id="157" name="Freeform 59">
              <a:extLst>
                <a:ext uri="{FF2B5EF4-FFF2-40B4-BE49-F238E27FC236}">
                  <a16:creationId xmlns:a16="http://schemas.microsoft.com/office/drawing/2014/main" id="{0BDCBB67-FEA0-974F-A4F0-DADDB36721A1}"/>
                </a:ext>
              </a:extLst>
            </p:cNvPr>
            <p:cNvSpPr/>
            <p:nvPr/>
          </p:nvSpPr>
          <p:spPr>
            <a:xfrm>
              <a:off x="0" y="0"/>
              <a:ext cx="566556" cy="257554"/>
            </a:xfrm>
            <a:custGeom>
              <a:avLst/>
              <a:gdLst/>
              <a:ahLst/>
              <a:cxnLst/>
              <a:rect l="l" t="t" r="r" b="b"/>
              <a:pathLst>
                <a:path w="585119" h="257554">
                  <a:moveTo>
                    <a:pt x="24394" y="0"/>
                  </a:moveTo>
                  <a:lnTo>
                    <a:pt x="560726" y="0"/>
                  </a:lnTo>
                  <a:cubicBezTo>
                    <a:pt x="574198" y="0"/>
                    <a:pt x="585119" y="10921"/>
                    <a:pt x="585119" y="24394"/>
                  </a:cubicBezTo>
                  <a:lnTo>
                    <a:pt x="585119" y="233160"/>
                  </a:lnTo>
                  <a:cubicBezTo>
                    <a:pt x="585119" y="239630"/>
                    <a:pt x="582549" y="245834"/>
                    <a:pt x="577975" y="250409"/>
                  </a:cubicBezTo>
                  <a:cubicBezTo>
                    <a:pt x="573400" y="254984"/>
                    <a:pt x="567195" y="257554"/>
                    <a:pt x="560726" y="257554"/>
                  </a:cubicBezTo>
                  <a:lnTo>
                    <a:pt x="24394" y="257554"/>
                  </a:lnTo>
                  <a:cubicBezTo>
                    <a:pt x="10921" y="257554"/>
                    <a:pt x="0" y="246633"/>
                    <a:pt x="0" y="233160"/>
                  </a:cubicBezTo>
                  <a:lnTo>
                    <a:pt x="0" y="24394"/>
                  </a:lnTo>
                  <a:cubicBezTo>
                    <a:pt x="0" y="10921"/>
                    <a:pt x="10921" y="0"/>
                    <a:pt x="2439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1E3256"/>
              </a:solidFill>
              <a:prstDash val="solid"/>
              <a:miter/>
            </a:ln>
          </p:spPr>
          <p:txBody>
            <a:bodyPr/>
            <a:lstStyle/>
            <a:p>
              <a:endParaRPr lang="vi-VN"/>
            </a:p>
          </p:txBody>
        </p:sp>
        <p:sp>
          <p:nvSpPr>
            <p:cNvPr id="158" name="TextBox 60">
              <a:extLst>
                <a:ext uri="{FF2B5EF4-FFF2-40B4-BE49-F238E27FC236}">
                  <a16:creationId xmlns:a16="http://schemas.microsoft.com/office/drawing/2014/main" id="{C3A35782-D82A-3A9D-1DA5-520A17B84904}"/>
                </a:ext>
              </a:extLst>
            </p:cNvPr>
            <p:cNvSpPr txBox="1"/>
            <p:nvPr/>
          </p:nvSpPr>
          <p:spPr>
            <a:xfrm>
              <a:off x="-81200" y="-9112"/>
              <a:ext cx="748120" cy="28275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LEADER</a:t>
              </a:r>
            </a:p>
            <a:p>
              <a:pPr algn="ctr">
                <a:lnSpc>
                  <a:spcPts val="2239"/>
                </a:lnSpc>
              </a:pPr>
              <a:r>
                <a:rPr lang="en-US" sz="15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NGUYEN BICH HOA</a:t>
              </a:r>
            </a:p>
          </p:txBody>
        </p:sp>
      </p:grpSp>
      <p:sp>
        <p:nvSpPr>
          <p:cNvPr id="159" name="AutoShape 94">
            <a:extLst>
              <a:ext uri="{FF2B5EF4-FFF2-40B4-BE49-F238E27FC236}">
                <a16:creationId xmlns:a16="http://schemas.microsoft.com/office/drawing/2014/main" id="{5D27AD52-1370-05CF-C522-7A7E83188CD6}"/>
              </a:ext>
            </a:extLst>
          </p:cNvPr>
          <p:cNvSpPr/>
          <p:nvPr/>
        </p:nvSpPr>
        <p:spPr>
          <a:xfrm flipH="1" flipV="1">
            <a:off x="7481335" y="8496300"/>
            <a:ext cx="601682" cy="0"/>
          </a:xfrm>
          <a:prstGeom prst="line">
            <a:avLst/>
          </a:prstGeom>
          <a:ln w="38100" cap="flat">
            <a:solidFill>
              <a:srgbClr val="B2B2B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dirty="0"/>
          </a:p>
        </p:txBody>
      </p:sp>
      <p:grpSp>
        <p:nvGrpSpPr>
          <p:cNvPr id="167" name="Group 58">
            <a:extLst>
              <a:ext uri="{FF2B5EF4-FFF2-40B4-BE49-F238E27FC236}">
                <a16:creationId xmlns:a16="http://schemas.microsoft.com/office/drawing/2014/main" id="{535BF339-B690-5D77-613B-CDFB90A80546}"/>
              </a:ext>
            </a:extLst>
          </p:cNvPr>
          <p:cNvGrpSpPr/>
          <p:nvPr/>
        </p:nvGrpSpPr>
        <p:grpSpPr>
          <a:xfrm>
            <a:off x="10472283" y="6072319"/>
            <a:ext cx="2450075" cy="1023050"/>
            <a:chOff x="-81200" y="-9112"/>
            <a:chExt cx="748120" cy="266666"/>
          </a:xfrm>
        </p:grpSpPr>
        <p:sp>
          <p:nvSpPr>
            <p:cNvPr id="168" name="Freeform 59">
              <a:extLst>
                <a:ext uri="{FF2B5EF4-FFF2-40B4-BE49-F238E27FC236}">
                  <a16:creationId xmlns:a16="http://schemas.microsoft.com/office/drawing/2014/main" id="{8E0BC202-6CDB-1017-6853-40EB0A8E779B}"/>
                </a:ext>
              </a:extLst>
            </p:cNvPr>
            <p:cNvSpPr/>
            <p:nvPr/>
          </p:nvSpPr>
          <p:spPr>
            <a:xfrm>
              <a:off x="0" y="0"/>
              <a:ext cx="566556" cy="257554"/>
            </a:xfrm>
            <a:custGeom>
              <a:avLst/>
              <a:gdLst/>
              <a:ahLst/>
              <a:cxnLst/>
              <a:rect l="l" t="t" r="r" b="b"/>
              <a:pathLst>
                <a:path w="585119" h="257554">
                  <a:moveTo>
                    <a:pt x="24394" y="0"/>
                  </a:moveTo>
                  <a:lnTo>
                    <a:pt x="560726" y="0"/>
                  </a:lnTo>
                  <a:cubicBezTo>
                    <a:pt x="574198" y="0"/>
                    <a:pt x="585119" y="10921"/>
                    <a:pt x="585119" y="24394"/>
                  </a:cubicBezTo>
                  <a:lnTo>
                    <a:pt x="585119" y="233160"/>
                  </a:lnTo>
                  <a:cubicBezTo>
                    <a:pt x="585119" y="239630"/>
                    <a:pt x="582549" y="245834"/>
                    <a:pt x="577975" y="250409"/>
                  </a:cubicBezTo>
                  <a:cubicBezTo>
                    <a:pt x="573400" y="254984"/>
                    <a:pt x="567195" y="257554"/>
                    <a:pt x="560726" y="257554"/>
                  </a:cubicBezTo>
                  <a:lnTo>
                    <a:pt x="24394" y="257554"/>
                  </a:lnTo>
                  <a:cubicBezTo>
                    <a:pt x="10921" y="257554"/>
                    <a:pt x="0" y="246633"/>
                    <a:pt x="0" y="233160"/>
                  </a:cubicBezTo>
                  <a:lnTo>
                    <a:pt x="0" y="24394"/>
                  </a:lnTo>
                  <a:cubicBezTo>
                    <a:pt x="0" y="10921"/>
                    <a:pt x="10921" y="0"/>
                    <a:pt x="2439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1E3256"/>
              </a:solidFill>
              <a:prstDash val="solid"/>
              <a:miter/>
            </a:ln>
          </p:spPr>
          <p:txBody>
            <a:bodyPr/>
            <a:lstStyle/>
            <a:p>
              <a:endParaRPr lang="vi-VN"/>
            </a:p>
          </p:txBody>
        </p:sp>
        <p:sp>
          <p:nvSpPr>
            <p:cNvPr id="169" name="TextBox 60">
              <a:extLst>
                <a:ext uri="{FF2B5EF4-FFF2-40B4-BE49-F238E27FC236}">
                  <a16:creationId xmlns:a16="http://schemas.microsoft.com/office/drawing/2014/main" id="{5DF3402D-257A-A6DA-5608-DAEFFC1A126D}"/>
                </a:ext>
              </a:extLst>
            </p:cNvPr>
            <p:cNvSpPr txBox="1"/>
            <p:nvPr/>
          </p:nvSpPr>
          <p:spPr>
            <a:xfrm>
              <a:off x="-81200" y="-9112"/>
              <a:ext cx="748120" cy="25572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LEADER</a:t>
              </a:r>
            </a:p>
            <a:p>
              <a:pPr algn="ctr">
                <a:lnSpc>
                  <a:spcPts val="2239"/>
                </a:lnSpc>
              </a:pPr>
              <a:r>
                <a:rPr lang="en-US" sz="15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LY HA BAO NGAN</a:t>
              </a:r>
            </a:p>
          </p:txBody>
        </p:sp>
      </p:grpSp>
      <p:grpSp>
        <p:nvGrpSpPr>
          <p:cNvPr id="171" name="Group 102">
            <a:extLst>
              <a:ext uri="{FF2B5EF4-FFF2-40B4-BE49-F238E27FC236}">
                <a16:creationId xmlns:a16="http://schemas.microsoft.com/office/drawing/2014/main" id="{77021678-303A-AF91-4D39-4DDA301745A4}"/>
              </a:ext>
            </a:extLst>
          </p:cNvPr>
          <p:cNvGrpSpPr/>
          <p:nvPr/>
        </p:nvGrpSpPr>
        <p:grpSpPr>
          <a:xfrm>
            <a:off x="10764669" y="6191167"/>
            <a:ext cx="516157" cy="415253"/>
            <a:chOff x="0" y="0"/>
            <a:chExt cx="812800" cy="774700"/>
          </a:xfrm>
        </p:grpSpPr>
        <p:sp>
          <p:nvSpPr>
            <p:cNvPr id="172" name="Freeform 103">
              <a:extLst>
                <a:ext uri="{FF2B5EF4-FFF2-40B4-BE49-F238E27FC236}">
                  <a16:creationId xmlns:a16="http://schemas.microsoft.com/office/drawing/2014/main" id="{B75194B2-539D-C846-AA8F-EFC46B1C8198}"/>
                </a:ext>
              </a:extLst>
            </p:cNvPr>
            <p:cNvSpPr/>
            <p:nvPr/>
          </p:nvSpPr>
          <p:spPr>
            <a:xfrm>
              <a:off x="0" y="0"/>
              <a:ext cx="812800" cy="774700"/>
            </a:xfrm>
            <a:custGeom>
              <a:avLst/>
              <a:gdLst/>
              <a:ahLst/>
              <a:cxnLst/>
              <a:rect l="l" t="t" r="r" b="b"/>
              <a:pathLst>
                <a:path w="812800" h="7747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C7D7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173" name="TextBox 104">
              <a:extLst>
                <a:ext uri="{FF2B5EF4-FFF2-40B4-BE49-F238E27FC236}">
                  <a16:creationId xmlns:a16="http://schemas.microsoft.com/office/drawing/2014/main" id="{58C6DA9F-2B5E-F58E-F777-C29B57B95712}"/>
                </a:ext>
              </a:extLst>
            </p:cNvPr>
            <p:cNvSpPr txBox="1"/>
            <p:nvPr/>
          </p:nvSpPr>
          <p:spPr>
            <a:xfrm>
              <a:off x="228600" y="219075"/>
              <a:ext cx="355600" cy="390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174" name="Group 102">
            <a:extLst>
              <a:ext uri="{FF2B5EF4-FFF2-40B4-BE49-F238E27FC236}">
                <a16:creationId xmlns:a16="http://schemas.microsoft.com/office/drawing/2014/main" id="{50C11A2D-3326-B9FB-F70F-B31CE09415A2}"/>
              </a:ext>
            </a:extLst>
          </p:cNvPr>
          <p:cNvGrpSpPr/>
          <p:nvPr/>
        </p:nvGrpSpPr>
        <p:grpSpPr>
          <a:xfrm>
            <a:off x="10732039" y="9410700"/>
            <a:ext cx="516157" cy="415253"/>
            <a:chOff x="0" y="0"/>
            <a:chExt cx="812800" cy="774700"/>
          </a:xfrm>
        </p:grpSpPr>
        <p:sp>
          <p:nvSpPr>
            <p:cNvPr id="175" name="Freeform 103">
              <a:extLst>
                <a:ext uri="{FF2B5EF4-FFF2-40B4-BE49-F238E27FC236}">
                  <a16:creationId xmlns:a16="http://schemas.microsoft.com/office/drawing/2014/main" id="{F3B01039-7A13-7274-7D07-D424085ECCDB}"/>
                </a:ext>
              </a:extLst>
            </p:cNvPr>
            <p:cNvSpPr/>
            <p:nvPr/>
          </p:nvSpPr>
          <p:spPr>
            <a:xfrm>
              <a:off x="0" y="0"/>
              <a:ext cx="812800" cy="774700"/>
            </a:xfrm>
            <a:custGeom>
              <a:avLst/>
              <a:gdLst/>
              <a:ahLst/>
              <a:cxnLst/>
              <a:rect l="l" t="t" r="r" b="b"/>
              <a:pathLst>
                <a:path w="812800" h="7747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C7D7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176" name="TextBox 104">
              <a:extLst>
                <a:ext uri="{FF2B5EF4-FFF2-40B4-BE49-F238E27FC236}">
                  <a16:creationId xmlns:a16="http://schemas.microsoft.com/office/drawing/2014/main" id="{5DC00EAD-53FF-AC2D-D9F8-44B0827E5009}"/>
                </a:ext>
              </a:extLst>
            </p:cNvPr>
            <p:cNvSpPr txBox="1"/>
            <p:nvPr/>
          </p:nvSpPr>
          <p:spPr>
            <a:xfrm>
              <a:off x="228600" y="219075"/>
              <a:ext cx="355600" cy="390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178" name="Group 58">
            <a:extLst>
              <a:ext uri="{FF2B5EF4-FFF2-40B4-BE49-F238E27FC236}">
                <a16:creationId xmlns:a16="http://schemas.microsoft.com/office/drawing/2014/main" id="{5A397C65-D9AE-04D0-5A68-EC4AC0A44D1E}"/>
              </a:ext>
            </a:extLst>
          </p:cNvPr>
          <p:cNvGrpSpPr/>
          <p:nvPr/>
        </p:nvGrpSpPr>
        <p:grpSpPr>
          <a:xfrm>
            <a:off x="13158876" y="1920280"/>
            <a:ext cx="2450075" cy="993751"/>
            <a:chOff x="-124128" y="-54856"/>
            <a:chExt cx="748120" cy="259029"/>
          </a:xfrm>
        </p:grpSpPr>
        <p:sp>
          <p:nvSpPr>
            <p:cNvPr id="179" name="Freeform 59">
              <a:extLst>
                <a:ext uri="{FF2B5EF4-FFF2-40B4-BE49-F238E27FC236}">
                  <a16:creationId xmlns:a16="http://schemas.microsoft.com/office/drawing/2014/main" id="{4555C508-1DC8-41FD-0736-4ACDDE5D4CC6}"/>
                </a:ext>
              </a:extLst>
            </p:cNvPr>
            <p:cNvSpPr/>
            <p:nvPr/>
          </p:nvSpPr>
          <p:spPr>
            <a:xfrm>
              <a:off x="-39887" y="-53381"/>
              <a:ext cx="566556" cy="257554"/>
            </a:xfrm>
            <a:custGeom>
              <a:avLst/>
              <a:gdLst/>
              <a:ahLst/>
              <a:cxnLst/>
              <a:rect l="l" t="t" r="r" b="b"/>
              <a:pathLst>
                <a:path w="585119" h="257554">
                  <a:moveTo>
                    <a:pt x="24394" y="0"/>
                  </a:moveTo>
                  <a:lnTo>
                    <a:pt x="560726" y="0"/>
                  </a:lnTo>
                  <a:cubicBezTo>
                    <a:pt x="574198" y="0"/>
                    <a:pt x="585119" y="10921"/>
                    <a:pt x="585119" y="24394"/>
                  </a:cubicBezTo>
                  <a:lnTo>
                    <a:pt x="585119" y="233160"/>
                  </a:lnTo>
                  <a:cubicBezTo>
                    <a:pt x="585119" y="239630"/>
                    <a:pt x="582549" y="245834"/>
                    <a:pt x="577975" y="250409"/>
                  </a:cubicBezTo>
                  <a:cubicBezTo>
                    <a:pt x="573400" y="254984"/>
                    <a:pt x="567195" y="257554"/>
                    <a:pt x="560726" y="257554"/>
                  </a:cubicBezTo>
                  <a:lnTo>
                    <a:pt x="24394" y="257554"/>
                  </a:lnTo>
                  <a:cubicBezTo>
                    <a:pt x="10921" y="257554"/>
                    <a:pt x="0" y="246633"/>
                    <a:pt x="0" y="233160"/>
                  </a:cubicBezTo>
                  <a:lnTo>
                    <a:pt x="0" y="24394"/>
                  </a:lnTo>
                  <a:cubicBezTo>
                    <a:pt x="0" y="10921"/>
                    <a:pt x="10921" y="0"/>
                    <a:pt x="2439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1E3256"/>
              </a:solidFill>
              <a:prstDash val="solid"/>
              <a:miter/>
            </a:ln>
          </p:spPr>
          <p:txBody>
            <a:bodyPr/>
            <a:lstStyle/>
            <a:p>
              <a:endParaRPr lang="vi-VN"/>
            </a:p>
          </p:txBody>
        </p:sp>
        <p:sp>
          <p:nvSpPr>
            <p:cNvPr id="180" name="TextBox 60">
              <a:extLst>
                <a:ext uri="{FF2B5EF4-FFF2-40B4-BE49-F238E27FC236}">
                  <a16:creationId xmlns:a16="http://schemas.microsoft.com/office/drawing/2014/main" id="{48E2F1C2-316D-997F-BA28-C783F991A3E4}"/>
                </a:ext>
              </a:extLst>
            </p:cNvPr>
            <p:cNvSpPr txBox="1"/>
            <p:nvPr/>
          </p:nvSpPr>
          <p:spPr>
            <a:xfrm>
              <a:off x="-124128" y="-54856"/>
              <a:ext cx="748120" cy="25572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SUB LEADER</a:t>
              </a:r>
            </a:p>
            <a:p>
              <a:pPr algn="ctr">
                <a:lnSpc>
                  <a:spcPts val="2239"/>
                </a:lnSpc>
              </a:pPr>
              <a:r>
                <a:rPr lang="en-US" sz="13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LE DUY PHUC</a:t>
              </a:r>
            </a:p>
          </p:txBody>
        </p:sp>
      </p:grpSp>
      <p:grpSp>
        <p:nvGrpSpPr>
          <p:cNvPr id="185" name="Group 58">
            <a:extLst>
              <a:ext uri="{FF2B5EF4-FFF2-40B4-BE49-F238E27FC236}">
                <a16:creationId xmlns:a16="http://schemas.microsoft.com/office/drawing/2014/main" id="{8C95424F-6978-3423-CCEA-D9EF279FF327}"/>
              </a:ext>
            </a:extLst>
          </p:cNvPr>
          <p:cNvGrpSpPr/>
          <p:nvPr/>
        </p:nvGrpSpPr>
        <p:grpSpPr>
          <a:xfrm>
            <a:off x="13155007" y="755177"/>
            <a:ext cx="2450075" cy="988281"/>
            <a:chOff x="-82283" y="29"/>
            <a:chExt cx="748120" cy="257603"/>
          </a:xfrm>
        </p:grpSpPr>
        <p:sp>
          <p:nvSpPr>
            <p:cNvPr id="186" name="Freeform 59">
              <a:extLst>
                <a:ext uri="{FF2B5EF4-FFF2-40B4-BE49-F238E27FC236}">
                  <a16:creationId xmlns:a16="http://schemas.microsoft.com/office/drawing/2014/main" id="{8A3F3662-66FD-2E38-6C48-D42B5515E2D9}"/>
                </a:ext>
              </a:extLst>
            </p:cNvPr>
            <p:cNvSpPr/>
            <p:nvPr/>
          </p:nvSpPr>
          <p:spPr>
            <a:xfrm>
              <a:off x="0" y="29"/>
              <a:ext cx="566556" cy="257554"/>
            </a:xfrm>
            <a:custGeom>
              <a:avLst/>
              <a:gdLst/>
              <a:ahLst/>
              <a:cxnLst/>
              <a:rect l="l" t="t" r="r" b="b"/>
              <a:pathLst>
                <a:path w="585119" h="257554">
                  <a:moveTo>
                    <a:pt x="24394" y="0"/>
                  </a:moveTo>
                  <a:lnTo>
                    <a:pt x="560726" y="0"/>
                  </a:lnTo>
                  <a:cubicBezTo>
                    <a:pt x="574198" y="0"/>
                    <a:pt x="585119" y="10921"/>
                    <a:pt x="585119" y="24394"/>
                  </a:cubicBezTo>
                  <a:lnTo>
                    <a:pt x="585119" y="233160"/>
                  </a:lnTo>
                  <a:cubicBezTo>
                    <a:pt x="585119" y="239630"/>
                    <a:pt x="582549" y="245834"/>
                    <a:pt x="577975" y="250409"/>
                  </a:cubicBezTo>
                  <a:cubicBezTo>
                    <a:pt x="573400" y="254984"/>
                    <a:pt x="567195" y="257554"/>
                    <a:pt x="560726" y="257554"/>
                  </a:cubicBezTo>
                  <a:lnTo>
                    <a:pt x="24394" y="257554"/>
                  </a:lnTo>
                  <a:cubicBezTo>
                    <a:pt x="10921" y="257554"/>
                    <a:pt x="0" y="246633"/>
                    <a:pt x="0" y="233160"/>
                  </a:cubicBezTo>
                  <a:lnTo>
                    <a:pt x="0" y="24394"/>
                  </a:lnTo>
                  <a:cubicBezTo>
                    <a:pt x="0" y="10921"/>
                    <a:pt x="10921" y="0"/>
                    <a:pt x="2439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1E3256"/>
              </a:solidFill>
              <a:prstDash val="solid"/>
              <a:miter/>
            </a:ln>
          </p:spPr>
          <p:txBody>
            <a:bodyPr/>
            <a:lstStyle/>
            <a:p>
              <a:endParaRPr lang="vi-VN"/>
            </a:p>
          </p:txBody>
        </p:sp>
        <p:sp>
          <p:nvSpPr>
            <p:cNvPr id="187" name="TextBox 60">
              <a:extLst>
                <a:ext uri="{FF2B5EF4-FFF2-40B4-BE49-F238E27FC236}">
                  <a16:creationId xmlns:a16="http://schemas.microsoft.com/office/drawing/2014/main" id="{7A8F5FC2-808D-2430-20E8-C53B6BC58021}"/>
                </a:ext>
              </a:extLst>
            </p:cNvPr>
            <p:cNvSpPr txBox="1"/>
            <p:nvPr/>
          </p:nvSpPr>
          <p:spPr>
            <a:xfrm>
              <a:off x="-82283" y="1903"/>
              <a:ext cx="748120" cy="25572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SUB LEADER</a:t>
              </a:r>
            </a:p>
            <a:p>
              <a:pPr algn="ctr">
                <a:lnSpc>
                  <a:spcPts val="2239"/>
                </a:lnSpc>
              </a:pPr>
              <a:r>
                <a:rPr lang="en-US" sz="13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NGO HOANG HAI</a:t>
              </a:r>
            </a:p>
          </p:txBody>
        </p:sp>
      </p:grpSp>
      <p:grpSp>
        <p:nvGrpSpPr>
          <p:cNvPr id="192" name="Group 58">
            <a:extLst>
              <a:ext uri="{FF2B5EF4-FFF2-40B4-BE49-F238E27FC236}">
                <a16:creationId xmlns:a16="http://schemas.microsoft.com/office/drawing/2014/main" id="{0C715ACF-FC24-DCC8-38A3-37BFDD13A329}"/>
              </a:ext>
            </a:extLst>
          </p:cNvPr>
          <p:cNvGrpSpPr/>
          <p:nvPr/>
        </p:nvGrpSpPr>
        <p:grpSpPr>
          <a:xfrm>
            <a:off x="13155008" y="4242341"/>
            <a:ext cx="2450075" cy="994239"/>
            <a:chOff x="-135687" y="-54983"/>
            <a:chExt cx="748120" cy="259156"/>
          </a:xfrm>
        </p:grpSpPr>
        <p:sp>
          <p:nvSpPr>
            <p:cNvPr id="193" name="Freeform 59">
              <a:extLst>
                <a:ext uri="{FF2B5EF4-FFF2-40B4-BE49-F238E27FC236}">
                  <a16:creationId xmlns:a16="http://schemas.microsoft.com/office/drawing/2014/main" id="{807DE1A9-201C-AD32-592F-FA8BB6CF23C1}"/>
                </a:ext>
              </a:extLst>
            </p:cNvPr>
            <p:cNvSpPr/>
            <p:nvPr/>
          </p:nvSpPr>
          <p:spPr>
            <a:xfrm>
              <a:off x="-39887" y="-53381"/>
              <a:ext cx="566556" cy="257554"/>
            </a:xfrm>
            <a:custGeom>
              <a:avLst/>
              <a:gdLst/>
              <a:ahLst/>
              <a:cxnLst/>
              <a:rect l="l" t="t" r="r" b="b"/>
              <a:pathLst>
                <a:path w="585119" h="257554">
                  <a:moveTo>
                    <a:pt x="24394" y="0"/>
                  </a:moveTo>
                  <a:lnTo>
                    <a:pt x="560726" y="0"/>
                  </a:lnTo>
                  <a:cubicBezTo>
                    <a:pt x="574198" y="0"/>
                    <a:pt x="585119" y="10921"/>
                    <a:pt x="585119" y="24394"/>
                  </a:cubicBezTo>
                  <a:lnTo>
                    <a:pt x="585119" y="233160"/>
                  </a:lnTo>
                  <a:cubicBezTo>
                    <a:pt x="585119" y="239630"/>
                    <a:pt x="582549" y="245834"/>
                    <a:pt x="577975" y="250409"/>
                  </a:cubicBezTo>
                  <a:cubicBezTo>
                    <a:pt x="573400" y="254984"/>
                    <a:pt x="567195" y="257554"/>
                    <a:pt x="560726" y="257554"/>
                  </a:cubicBezTo>
                  <a:lnTo>
                    <a:pt x="24394" y="257554"/>
                  </a:lnTo>
                  <a:cubicBezTo>
                    <a:pt x="10921" y="257554"/>
                    <a:pt x="0" y="246633"/>
                    <a:pt x="0" y="233160"/>
                  </a:cubicBezTo>
                  <a:lnTo>
                    <a:pt x="0" y="24394"/>
                  </a:lnTo>
                  <a:cubicBezTo>
                    <a:pt x="0" y="10921"/>
                    <a:pt x="10921" y="0"/>
                    <a:pt x="2439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1E3256"/>
              </a:solidFill>
              <a:prstDash val="solid"/>
              <a:miter/>
            </a:ln>
          </p:spPr>
          <p:txBody>
            <a:bodyPr/>
            <a:lstStyle/>
            <a:p>
              <a:endParaRPr lang="vi-VN"/>
            </a:p>
          </p:txBody>
        </p:sp>
        <p:sp>
          <p:nvSpPr>
            <p:cNvPr id="194" name="TextBox 60">
              <a:extLst>
                <a:ext uri="{FF2B5EF4-FFF2-40B4-BE49-F238E27FC236}">
                  <a16:creationId xmlns:a16="http://schemas.microsoft.com/office/drawing/2014/main" id="{9B4BFBBB-6671-117A-7692-FEA77B874DA3}"/>
                </a:ext>
              </a:extLst>
            </p:cNvPr>
            <p:cNvSpPr txBox="1"/>
            <p:nvPr/>
          </p:nvSpPr>
          <p:spPr>
            <a:xfrm>
              <a:off x="-135687" y="-54983"/>
              <a:ext cx="748120" cy="25572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SUB LEADER</a:t>
              </a:r>
            </a:p>
            <a:p>
              <a:pPr algn="ctr">
                <a:lnSpc>
                  <a:spcPts val="2239"/>
                </a:lnSpc>
              </a:pPr>
              <a:r>
                <a:rPr lang="en-US" sz="13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PHAM XUAN THIEN</a:t>
              </a:r>
            </a:p>
          </p:txBody>
        </p:sp>
      </p:grpSp>
      <p:grpSp>
        <p:nvGrpSpPr>
          <p:cNvPr id="195" name="Group 58">
            <a:extLst>
              <a:ext uri="{FF2B5EF4-FFF2-40B4-BE49-F238E27FC236}">
                <a16:creationId xmlns:a16="http://schemas.microsoft.com/office/drawing/2014/main" id="{E3DB1E21-CCFC-B291-BA50-132B72020AC4}"/>
              </a:ext>
            </a:extLst>
          </p:cNvPr>
          <p:cNvGrpSpPr/>
          <p:nvPr/>
        </p:nvGrpSpPr>
        <p:grpSpPr>
          <a:xfrm>
            <a:off x="13158876" y="3087548"/>
            <a:ext cx="2309723" cy="988093"/>
            <a:chOff x="-115908" y="-50243"/>
            <a:chExt cx="705264" cy="257554"/>
          </a:xfrm>
        </p:grpSpPr>
        <p:sp>
          <p:nvSpPr>
            <p:cNvPr id="196" name="Freeform 59">
              <a:extLst>
                <a:ext uri="{FF2B5EF4-FFF2-40B4-BE49-F238E27FC236}">
                  <a16:creationId xmlns:a16="http://schemas.microsoft.com/office/drawing/2014/main" id="{D372A7E6-E6DA-55FA-38E5-54F3CBCA00DC}"/>
                </a:ext>
              </a:extLst>
            </p:cNvPr>
            <p:cNvSpPr/>
            <p:nvPr/>
          </p:nvSpPr>
          <p:spPr>
            <a:xfrm>
              <a:off x="-42610" y="-50243"/>
              <a:ext cx="566556" cy="257554"/>
            </a:xfrm>
            <a:custGeom>
              <a:avLst/>
              <a:gdLst/>
              <a:ahLst/>
              <a:cxnLst/>
              <a:rect l="l" t="t" r="r" b="b"/>
              <a:pathLst>
                <a:path w="585119" h="257554">
                  <a:moveTo>
                    <a:pt x="24394" y="0"/>
                  </a:moveTo>
                  <a:lnTo>
                    <a:pt x="560726" y="0"/>
                  </a:lnTo>
                  <a:cubicBezTo>
                    <a:pt x="574198" y="0"/>
                    <a:pt x="585119" y="10921"/>
                    <a:pt x="585119" y="24394"/>
                  </a:cubicBezTo>
                  <a:lnTo>
                    <a:pt x="585119" y="233160"/>
                  </a:lnTo>
                  <a:cubicBezTo>
                    <a:pt x="585119" y="239630"/>
                    <a:pt x="582549" y="245834"/>
                    <a:pt x="577975" y="250409"/>
                  </a:cubicBezTo>
                  <a:cubicBezTo>
                    <a:pt x="573400" y="254984"/>
                    <a:pt x="567195" y="257554"/>
                    <a:pt x="560726" y="257554"/>
                  </a:cubicBezTo>
                  <a:lnTo>
                    <a:pt x="24394" y="257554"/>
                  </a:lnTo>
                  <a:cubicBezTo>
                    <a:pt x="10921" y="257554"/>
                    <a:pt x="0" y="246633"/>
                    <a:pt x="0" y="233160"/>
                  </a:cubicBezTo>
                  <a:lnTo>
                    <a:pt x="0" y="24394"/>
                  </a:lnTo>
                  <a:cubicBezTo>
                    <a:pt x="0" y="10921"/>
                    <a:pt x="10921" y="0"/>
                    <a:pt x="2439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1E3256"/>
              </a:solidFill>
              <a:prstDash val="solid"/>
              <a:miter/>
            </a:ln>
          </p:spPr>
          <p:txBody>
            <a:bodyPr/>
            <a:lstStyle/>
            <a:p>
              <a:endParaRPr lang="vi-VN"/>
            </a:p>
          </p:txBody>
        </p:sp>
        <p:sp>
          <p:nvSpPr>
            <p:cNvPr id="197" name="TextBox 60">
              <a:extLst>
                <a:ext uri="{FF2B5EF4-FFF2-40B4-BE49-F238E27FC236}">
                  <a16:creationId xmlns:a16="http://schemas.microsoft.com/office/drawing/2014/main" id="{93C2BF07-61EB-32A8-5FA1-DBB53A971DA7}"/>
                </a:ext>
              </a:extLst>
            </p:cNvPr>
            <p:cNvSpPr txBox="1"/>
            <p:nvPr/>
          </p:nvSpPr>
          <p:spPr>
            <a:xfrm>
              <a:off x="-115908" y="-46911"/>
              <a:ext cx="705264" cy="23497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SUB LEADER</a:t>
              </a:r>
            </a:p>
            <a:p>
              <a:pPr algn="ctr">
                <a:lnSpc>
                  <a:spcPts val="2239"/>
                </a:lnSpc>
              </a:pPr>
              <a:r>
                <a:rPr lang="en-US" sz="13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NGUYEN HOANG DUNG</a:t>
              </a:r>
            </a:p>
          </p:txBody>
        </p:sp>
      </p:grpSp>
      <p:grpSp>
        <p:nvGrpSpPr>
          <p:cNvPr id="198" name="Group 58">
            <a:extLst>
              <a:ext uri="{FF2B5EF4-FFF2-40B4-BE49-F238E27FC236}">
                <a16:creationId xmlns:a16="http://schemas.microsoft.com/office/drawing/2014/main" id="{26DD7D61-421F-DFCE-DDD9-A60FC92BC726}"/>
              </a:ext>
            </a:extLst>
          </p:cNvPr>
          <p:cNvGrpSpPr/>
          <p:nvPr/>
        </p:nvGrpSpPr>
        <p:grpSpPr>
          <a:xfrm>
            <a:off x="13161380" y="5504423"/>
            <a:ext cx="2450075" cy="1005039"/>
            <a:chOff x="-116774" y="-90060"/>
            <a:chExt cx="748120" cy="261971"/>
          </a:xfrm>
        </p:grpSpPr>
        <p:sp>
          <p:nvSpPr>
            <p:cNvPr id="199" name="Freeform 59">
              <a:extLst>
                <a:ext uri="{FF2B5EF4-FFF2-40B4-BE49-F238E27FC236}">
                  <a16:creationId xmlns:a16="http://schemas.microsoft.com/office/drawing/2014/main" id="{3272651B-2471-A2AD-9133-5D3E10907B88}"/>
                </a:ext>
              </a:extLst>
            </p:cNvPr>
            <p:cNvSpPr/>
            <p:nvPr/>
          </p:nvSpPr>
          <p:spPr>
            <a:xfrm>
              <a:off x="-28177" y="-85643"/>
              <a:ext cx="566556" cy="257554"/>
            </a:xfrm>
            <a:custGeom>
              <a:avLst/>
              <a:gdLst/>
              <a:ahLst/>
              <a:cxnLst/>
              <a:rect l="l" t="t" r="r" b="b"/>
              <a:pathLst>
                <a:path w="585119" h="257554">
                  <a:moveTo>
                    <a:pt x="24394" y="0"/>
                  </a:moveTo>
                  <a:lnTo>
                    <a:pt x="560726" y="0"/>
                  </a:lnTo>
                  <a:cubicBezTo>
                    <a:pt x="574198" y="0"/>
                    <a:pt x="585119" y="10921"/>
                    <a:pt x="585119" y="24394"/>
                  </a:cubicBezTo>
                  <a:lnTo>
                    <a:pt x="585119" y="233160"/>
                  </a:lnTo>
                  <a:cubicBezTo>
                    <a:pt x="585119" y="239630"/>
                    <a:pt x="582549" y="245834"/>
                    <a:pt x="577975" y="250409"/>
                  </a:cubicBezTo>
                  <a:cubicBezTo>
                    <a:pt x="573400" y="254984"/>
                    <a:pt x="567195" y="257554"/>
                    <a:pt x="560726" y="257554"/>
                  </a:cubicBezTo>
                  <a:lnTo>
                    <a:pt x="24394" y="257554"/>
                  </a:lnTo>
                  <a:cubicBezTo>
                    <a:pt x="10921" y="257554"/>
                    <a:pt x="0" y="246633"/>
                    <a:pt x="0" y="233160"/>
                  </a:cubicBezTo>
                  <a:lnTo>
                    <a:pt x="0" y="24394"/>
                  </a:lnTo>
                  <a:cubicBezTo>
                    <a:pt x="0" y="10921"/>
                    <a:pt x="10921" y="0"/>
                    <a:pt x="2439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1E3256"/>
              </a:solidFill>
              <a:prstDash val="solid"/>
              <a:miter/>
            </a:ln>
          </p:spPr>
          <p:txBody>
            <a:bodyPr/>
            <a:lstStyle/>
            <a:p>
              <a:endParaRPr lang="vi-VN"/>
            </a:p>
          </p:txBody>
        </p:sp>
        <p:sp>
          <p:nvSpPr>
            <p:cNvPr id="200" name="TextBox 60">
              <a:extLst>
                <a:ext uri="{FF2B5EF4-FFF2-40B4-BE49-F238E27FC236}">
                  <a16:creationId xmlns:a16="http://schemas.microsoft.com/office/drawing/2014/main" id="{FFF80173-0C12-31F4-9AFF-88128059BC7B}"/>
                </a:ext>
              </a:extLst>
            </p:cNvPr>
            <p:cNvSpPr txBox="1"/>
            <p:nvPr/>
          </p:nvSpPr>
          <p:spPr>
            <a:xfrm>
              <a:off x="-116774" y="-90060"/>
              <a:ext cx="748120" cy="25572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SUB LEADER</a:t>
              </a:r>
            </a:p>
            <a:p>
              <a:pPr algn="ctr">
                <a:lnSpc>
                  <a:spcPts val="2239"/>
                </a:lnSpc>
              </a:pPr>
              <a:r>
                <a:rPr lang="en-US" sz="14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NGUYEN NGOC THAO</a:t>
              </a:r>
            </a:p>
          </p:txBody>
        </p:sp>
      </p:grpSp>
      <p:grpSp>
        <p:nvGrpSpPr>
          <p:cNvPr id="205" name="Group 58">
            <a:extLst>
              <a:ext uri="{FF2B5EF4-FFF2-40B4-BE49-F238E27FC236}">
                <a16:creationId xmlns:a16="http://schemas.microsoft.com/office/drawing/2014/main" id="{C50855D9-ABB3-E96C-0BF2-FDC6797274FE}"/>
              </a:ext>
            </a:extLst>
          </p:cNvPr>
          <p:cNvGrpSpPr/>
          <p:nvPr/>
        </p:nvGrpSpPr>
        <p:grpSpPr>
          <a:xfrm>
            <a:off x="13264095" y="8054878"/>
            <a:ext cx="2450075" cy="988091"/>
            <a:chOff x="-160661" y="-87132"/>
            <a:chExt cx="748120" cy="257554"/>
          </a:xfrm>
        </p:grpSpPr>
        <p:sp>
          <p:nvSpPr>
            <p:cNvPr id="206" name="Freeform 59">
              <a:extLst>
                <a:ext uri="{FF2B5EF4-FFF2-40B4-BE49-F238E27FC236}">
                  <a16:creationId xmlns:a16="http://schemas.microsoft.com/office/drawing/2014/main" id="{F819F8B2-75C3-D406-4472-0F236A7C7062}"/>
                </a:ext>
              </a:extLst>
            </p:cNvPr>
            <p:cNvSpPr/>
            <p:nvPr/>
          </p:nvSpPr>
          <p:spPr>
            <a:xfrm>
              <a:off x="-63338" y="-87132"/>
              <a:ext cx="566556" cy="257554"/>
            </a:xfrm>
            <a:custGeom>
              <a:avLst/>
              <a:gdLst/>
              <a:ahLst/>
              <a:cxnLst/>
              <a:rect l="l" t="t" r="r" b="b"/>
              <a:pathLst>
                <a:path w="585119" h="257554">
                  <a:moveTo>
                    <a:pt x="24394" y="0"/>
                  </a:moveTo>
                  <a:lnTo>
                    <a:pt x="560726" y="0"/>
                  </a:lnTo>
                  <a:cubicBezTo>
                    <a:pt x="574198" y="0"/>
                    <a:pt x="585119" y="10921"/>
                    <a:pt x="585119" y="24394"/>
                  </a:cubicBezTo>
                  <a:lnTo>
                    <a:pt x="585119" y="233160"/>
                  </a:lnTo>
                  <a:cubicBezTo>
                    <a:pt x="585119" y="239630"/>
                    <a:pt x="582549" y="245834"/>
                    <a:pt x="577975" y="250409"/>
                  </a:cubicBezTo>
                  <a:cubicBezTo>
                    <a:pt x="573400" y="254984"/>
                    <a:pt x="567195" y="257554"/>
                    <a:pt x="560726" y="257554"/>
                  </a:cubicBezTo>
                  <a:lnTo>
                    <a:pt x="24394" y="257554"/>
                  </a:lnTo>
                  <a:cubicBezTo>
                    <a:pt x="10921" y="257554"/>
                    <a:pt x="0" y="246633"/>
                    <a:pt x="0" y="233160"/>
                  </a:cubicBezTo>
                  <a:lnTo>
                    <a:pt x="0" y="24394"/>
                  </a:lnTo>
                  <a:cubicBezTo>
                    <a:pt x="0" y="10921"/>
                    <a:pt x="10921" y="0"/>
                    <a:pt x="2439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1E3256"/>
              </a:solidFill>
              <a:prstDash val="solid"/>
              <a:miter/>
            </a:ln>
          </p:spPr>
          <p:txBody>
            <a:bodyPr/>
            <a:lstStyle/>
            <a:p>
              <a:endParaRPr lang="vi-VN"/>
            </a:p>
          </p:txBody>
        </p:sp>
        <p:sp>
          <p:nvSpPr>
            <p:cNvPr id="207" name="TextBox 60">
              <a:extLst>
                <a:ext uri="{FF2B5EF4-FFF2-40B4-BE49-F238E27FC236}">
                  <a16:creationId xmlns:a16="http://schemas.microsoft.com/office/drawing/2014/main" id="{81ADE241-F995-BA07-5C44-D84673B98E84}"/>
                </a:ext>
              </a:extLst>
            </p:cNvPr>
            <p:cNvSpPr txBox="1"/>
            <p:nvPr/>
          </p:nvSpPr>
          <p:spPr>
            <a:xfrm>
              <a:off x="-160661" y="-85307"/>
              <a:ext cx="748120" cy="25572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SUB LEADER</a:t>
              </a:r>
            </a:p>
            <a:p>
              <a:pPr algn="ctr">
                <a:lnSpc>
                  <a:spcPts val="2239"/>
                </a:lnSpc>
              </a:pPr>
              <a:r>
                <a:rPr lang="en-US" sz="14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MAI GIAP TUNG</a:t>
              </a:r>
            </a:p>
          </p:txBody>
        </p:sp>
      </p:grpSp>
      <p:grpSp>
        <p:nvGrpSpPr>
          <p:cNvPr id="214" name="Group 58">
            <a:extLst>
              <a:ext uri="{FF2B5EF4-FFF2-40B4-BE49-F238E27FC236}">
                <a16:creationId xmlns:a16="http://schemas.microsoft.com/office/drawing/2014/main" id="{B17703CA-5147-1B12-2943-4222C33A2051}"/>
              </a:ext>
            </a:extLst>
          </p:cNvPr>
          <p:cNvGrpSpPr/>
          <p:nvPr/>
        </p:nvGrpSpPr>
        <p:grpSpPr>
          <a:xfrm>
            <a:off x="13137011" y="6673071"/>
            <a:ext cx="2450075" cy="996243"/>
            <a:chOff x="-169984" y="-89257"/>
            <a:chExt cx="748120" cy="259679"/>
          </a:xfrm>
        </p:grpSpPr>
        <p:sp>
          <p:nvSpPr>
            <p:cNvPr id="215" name="Freeform 59">
              <a:extLst>
                <a:ext uri="{FF2B5EF4-FFF2-40B4-BE49-F238E27FC236}">
                  <a16:creationId xmlns:a16="http://schemas.microsoft.com/office/drawing/2014/main" id="{8D4FFE6D-0730-DF60-C9F7-AF6BE9B86C37}"/>
                </a:ext>
              </a:extLst>
            </p:cNvPr>
            <p:cNvSpPr/>
            <p:nvPr/>
          </p:nvSpPr>
          <p:spPr>
            <a:xfrm>
              <a:off x="-63338" y="-87132"/>
              <a:ext cx="566556" cy="257554"/>
            </a:xfrm>
            <a:custGeom>
              <a:avLst/>
              <a:gdLst/>
              <a:ahLst/>
              <a:cxnLst/>
              <a:rect l="l" t="t" r="r" b="b"/>
              <a:pathLst>
                <a:path w="585119" h="257554">
                  <a:moveTo>
                    <a:pt x="24394" y="0"/>
                  </a:moveTo>
                  <a:lnTo>
                    <a:pt x="560726" y="0"/>
                  </a:lnTo>
                  <a:cubicBezTo>
                    <a:pt x="574198" y="0"/>
                    <a:pt x="585119" y="10921"/>
                    <a:pt x="585119" y="24394"/>
                  </a:cubicBezTo>
                  <a:lnTo>
                    <a:pt x="585119" y="233160"/>
                  </a:lnTo>
                  <a:cubicBezTo>
                    <a:pt x="585119" y="239630"/>
                    <a:pt x="582549" y="245834"/>
                    <a:pt x="577975" y="250409"/>
                  </a:cubicBezTo>
                  <a:cubicBezTo>
                    <a:pt x="573400" y="254984"/>
                    <a:pt x="567195" y="257554"/>
                    <a:pt x="560726" y="257554"/>
                  </a:cubicBezTo>
                  <a:lnTo>
                    <a:pt x="24394" y="257554"/>
                  </a:lnTo>
                  <a:cubicBezTo>
                    <a:pt x="10921" y="257554"/>
                    <a:pt x="0" y="246633"/>
                    <a:pt x="0" y="233160"/>
                  </a:cubicBezTo>
                  <a:lnTo>
                    <a:pt x="0" y="24394"/>
                  </a:lnTo>
                  <a:cubicBezTo>
                    <a:pt x="0" y="10921"/>
                    <a:pt x="10921" y="0"/>
                    <a:pt x="2439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1E3256"/>
              </a:solidFill>
              <a:prstDash val="solid"/>
              <a:miter/>
            </a:ln>
          </p:spPr>
          <p:txBody>
            <a:bodyPr/>
            <a:lstStyle/>
            <a:p>
              <a:endParaRPr lang="vi-VN"/>
            </a:p>
          </p:txBody>
        </p:sp>
        <p:sp>
          <p:nvSpPr>
            <p:cNvPr id="216" name="TextBox 60">
              <a:extLst>
                <a:ext uri="{FF2B5EF4-FFF2-40B4-BE49-F238E27FC236}">
                  <a16:creationId xmlns:a16="http://schemas.microsoft.com/office/drawing/2014/main" id="{5D0EBF03-B759-616D-F7CC-9725CAF91900}"/>
                </a:ext>
              </a:extLst>
            </p:cNvPr>
            <p:cNvSpPr txBox="1"/>
            <p:nvPr/>
          </p:nvSpPr>
          <p:spPr>
            <a:xfrm>
              <a:off x="-169984" y="-89257"/>
              <a:ext cx="748120" cy="25572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SUB LEADER</a:t>
              </a:r>
            </a:p>
            <a:p>
              <a:pPr algn="ctr">
                <a:lnSpc>
                  <a:spcPts val="2239"/>
                </a:lnSpc>
              </a:pPr>
              <a:r>
                <a:rPr lang="en-US" sz="1300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NGUYEN TRUONG SON</a:t>
              </a:r>
            </a:p>
          </p:txBody>
        </p:sp>
      </p:grpSp>
      <p:grpSp>
        <p:nvGrpSpPr>
          <p:cNvPr id="5" name="Group 51">
            <a:extLst>
              <a:ext uri="{FF2B5EF4-FFF2-40B4-BE49-F238E27FC236}">
                <a16:creationId xmlns:a16="http://schemas.microsoft.com/office/drawing/2014/main" id="{1913EAB7-9454-F70D-D5B9-0D20810EFAE6}"/>
              </a:ext>
            </a:extLst>
          </p:cNvPr>
          <p:cNvGrpSpPr/>
          <p:nvPr/>
        </p:nvGrpSpPr>
        <p:grpSpPr>
          <a:xfrm>
            <a:off x="16037857" y="5878347"/>
            <a:ext cx="2063808" cy="1125628"/>
            <a:chOff x="102284" y="-37023"/>
            <a:chExt cx="621348" cy="300162"/>
          </a:xfrm>
        </p:grpSpPr>
        <p:sp>
          <p:nvSpPr>
            <p:cNvPr id="6" name="Freeform 52">
              <a:extLst>
                <a:ext uri="{FF2B5EF4-FFF2-40B4-BE49-F238E27FC236}">
                  <a16:creationId xmlns:a16="http://schemas.microsoft.com/office/drawing/2014/main" id="{6FC1F0AC-599A-B0C1-E681-D9E10F8C19CF}"/>
                </a:ext>
              </a:extLst>
            </p:cNvPr>
            <p:cNvSpPr/>
            <p:nvPr/>
          </p:nvSpPr>
          <p:spPr>
            <a:xfrm>
              <a:off x="154650" y="4635"/>
              <a:ext cx="568982" cy="236731"/>
            </a:xfrm>
            <a:custGeom>
              <a:avLst/>
              <a:gdLst/>
              <a:ahLst/>
              <a:cxnLst/>
              <a:rect l="l" t="t" r="r" b="b"/>
              <a:pathLst>
                <a:path w="657300" h="252537">
                  <a:moveTo>
                    <a:pt x="12408" y="0"/>
                  </a:moveTo>
                  <a:lnTo>
                    <a:pt x="644892" y="0"/>
                  </a:lnTo>
                  <a:cubicBezTo>
                    <a:pt x="648183" y="0"/>
                    <a:pt x="651339" y="1307"/>
                    <a:pt x="653666" y="3634"/>
                  </a:cubicBezTo>
                  <a:cubicBezTo>
                    <a:pt x="655993" y="5961"/>
                    <a:pt x="657300" y="9118"/>
                    <a:pt x="657300" y="12408"/>
                  </a:cubicBezTo>
                  <a:lnTo>
                    <a:pt x="657300" y="240128"/>
                  </a:lnTo>
                  <a:cubicBezTo>
                    <a:pt x="657300" y="246981"/>
                    <a:pt x="651745" y="252537"/>
                    <a:pt x="644892" y="252537"/>
                  </a:cubicBezTo>
                  <a:lnTo>
                    <a:pt x="12408" y="252537"/>
                  </a:lnTo>
                  <a:cubicBezTo>
                    <a:pt x="9118" y="252537"/>
                    <a:pt x="5961" y="251229"/>
                    <a:pt x="3634" y="248902"/>
                  </a:cubicBezTo>
                  <a:cubicBezTo>
                    <a:pt x="1307" y="246575"/>
                    <a:pt x="0" y="243419"/>
                    <a:pt x="0" y="240128"/>
                  </a:cubicBezTo>
                  <a:lnTo>
                    <a:pt x="0" y="12408"/>
                  </a:lnTo>
                  <a:cubicBezTo>
                    <a:pt x="0" y="9118"/>
                    <a:pt x="1307" y="5961"/>
                    <a:pt x="3634" y="3634"/>
                  </a:cubicBezTo>
                  <a:cubicBezTo>
                    <a:pt x="5961" y="1307"/>
                    <a:pt x="9118" y="0"/>
                    <a:pt x="12408" y="0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7" name="TextBox 53">
              <a:extLst>
                <a:ext uri="{FF2B5EF4-FFF2-40B4-BE49-F238E27FC236}">
                  <a16:creationId xmlns:a16="http://schemas.microsoft.com/office/drawing/2014/main" id="{6C4BE426-6146-8A14-C955-C3425FC5D21A}"/>
                </a:ext>
              </a:extLst>
            </p:cNvPr>
            <p:cNvSpPr txBox="1"/>
            <p:nvPr/>
          </p:nvSpPr>
          <p:spPr>
            <a:xfrm>
              <a:off x="102284" y="-37023"/>
              <a:ext cx="536957" cy="300162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TEAM B</a:t>
              </a:r>
            </a:p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15 STAFFS</a:t>
              </a:r>
            </a:p>
          </p:txBody>
        </p:sp>
      </p:grpSp>
      <p:sp>
        <p:nvSpPr>
          <p:cNvPr id="8" name="Freeform 79">
            <a:extLst>
              <a:ext uri="{FF2B5EF4-FFF2-40B4-BE49-F238E27FC236}">
                <a16:creationId xmlns:a16="http://schemas.microsoft.com/office/drawing/2014/main" id="{58F609CB-15E2-43DA-3043-65272DF05C3E}"/>
              </a:ext>
            </a:extLst>
          </p:cNvPr>
          <p:cNvSpPr/>
          <p:nvPr/>
        </p:nvSpPr>
        <p:spPr>
          <a:xfrm>
            <a:off x="15961920" y="6174133"/>
            <a:ext cx="435859" cy="493257"/>
          </a:xfrm>
          <a:custGeom>
            <a:avLst/>
            <a:gdLst/>
            <a:ahLst/>
            <a:cxnLst/>
            <a:rect l="l" t="t" r="r" b="b"/>
            <a:pathLst>
              <a:path w="435859" h="493257">
                <a:moveTo>
                  <a:pt x="0" y="0"/>
                </a:moveTo>
                <a:lnTo>
                  <a:pt x="435860" y="0"/>
                </a:lnTo>
                <a:lnTo>
                  <a:pt x="435860" y="493256"/>
                </a:lnTo>
                <a:lnTo>
                  <a:pt x="0" y="493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grpSp>
        <p:nvGrpSpPr>
          <p:cNvPr id="9" name="Group 51">
            <a:extLst>
              <a:ext uri="{FF2B5EF4-FFF2-40B4-BE49-F238E27FC236}">
                <a16:creationId xmlns:a16="http://schemas.microsoft.com/office/drawing/2014/main" id="{7C0308F2-C8C3-3B7B-69F6-1E0781BD67A1}"/>
              </a:ext>
            </a:extLst>
          </p:cNvPr>
          <p:cNvGrpSpPr/>
          <p:nvPr/>
        </p:nvGrpSpPr>
        <p:grpSpPr>
          <a:xfrm>
            <a:off x="15915480" y="7903292"/>
            <a:ext cx="2376424" cy="1139676"/>
            <a:chOff x="55948" y="-39832"/>
            <a:chExt cx="657300" cy="300162"/>
          </a:xfrm>
        </p:grpSpPr>
        <p:sp>
          <p:nvSpPr>
            <p:cNvPr id="10" name="Freeform 52">
              <a:extLst>
                <a:ext uri="{FF2B5EF4-FFF2-40B4-BE49-F238E27FC236}">
                  <a16:creationId xmlns:a16="http://schemas.microsoft.com/office/drawing/2014/main" id="{5EA48B20-3C10-9AF7-F289-3CA67E96731C}"/>
                </a:ext>
              </a:extLst>
            </p:cNvPr>
            <p:cNvSpPr/>
            <p:nvPr/>
          </p:nvSpPr>
          <p:spPr>
            <a:xfrm>
              <a:off x="75472" y="-9917"/>
              <a:ext cx="573799" cy="266753"/>
            </a:xfrm>
            <a:custGeom>
              <a:avLst/>
              <a:gdLst/>
              <a:ahLst/>
              <a:cxnLst/>
              <a:rect l="l" t="t" r="r" b="b"/>
              <a:pathLst>
                <a:path w="657300" h="252537">
                  <a:moveTo>
                    <a:pt x="12408" y="0"/>
                  </a:moveTo>
                  <a:lnTo>
                    <a:pt x="644892" y="0"/>
                  </a:lnTo>
                  <a:cubicBezTo>
                    <a:pt x="648183" y="0"/>
                    <a:pt x="651339" y="1307"/>
                    <a:pt x="653666" y="3634"/>
                  </a:cubicBezTo>
                  <a:cubicBezTo>
                    <a:pt x="655993" y="5961"/>
                    <a:pt x="657300" y="9118"/>
                    <a:pt x="657300" y="12408"/>
                  </a:cubicBezTo>
                  <a:lnTo>
                    <a:pt x="657300" y="240128"/>
                  </a:lnTo>
                  <a:cubicBezTo>
                    <a:pt x="657300" y="246981"/>
                    <a:pt x="651745" y="252537"/>
                    <a:pt x="644892" y="252537"/>
                  </a:cubicBezTo>
                  <a:lnTo>
                    <a:pt x="12408" y="252537"/>
                  </a:lnTo>
                  <a:cubicBezTo>
                    <a:pt x="9118" y="252537"/>
                    <a:pt x="5961" y="251229"/>
                    <a:pt x="3634" y="248902"/>
                  </a:cubicBezTo>
                  <a:cubicBezTo>
                    <a:pt x="1307" y="246575"/>
                    <a:pt x="0" y="243419"/>
                    <a:pt x="0" y="240128"/>
                  </a:cubicBezTo>
                  <a:lnTo>
                    <a:pt x="0" y="12408"/>
                  </a:lnTo>
                  <a:cubicBezTo>
                    <a:pt x="0" y="9118"/>
                    <a:pt x="1307" y="5961"/>
                    <a:pt x="3634" y="3634"/>
                  </a:cubicBezTo>
                  <a:cubicBezTo>
                    <a:pt x="5961" y="1307"/>
                    <a:pt x="9118" y="0"/>
                    <a:pt x="12408" y="0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vi-VN" dirty="0"/>
            </a:p>
          </p:txBody>
        </p:sp>
        <p:sp>
          <p:nvSpPr>
            <p:cNvPr id="12" name="TextBox 53">
              <a:extLst>
                <a:ext uri="{FF2B5EF4-FFF2-40B4-BE49-F238E27FC236}">
                  <a16:creationId xmlns:a16="http://schemas.microsoft.com/office/drawing/2014/main" id="{AF96EAAE-4DD5-1DC3-881F-82A28311C17D}"/>
                </a:ext>
              </a:extLst>
            </p:cNvPr>
            <p:cNvSpPr txBox="1"/>
            <p:nvPr/>
          </p:nvSpPr>
          <p:spPr>
            <a:xfrm>
              <a:off x="55948" y="-39832"/>
              <a:ext cx="657300" cy="300162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TEAM C</a:t>
              </a:r>
            </a:p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22 STAFFS</a:t>
              </a:r>
            </a:p>
          </p:txBody>
        </p:sp>
      </p:grpSp>
      <p:sp>
        <p:nvSpPr>
          <p:cNvPr id="13" name="Freeform 79">
            <a:extLst>
              <a:ext uri="{FF2B5EF4-FFF2-40B4-BE49-F238E27FC236}">
                <a16:creationId xmlns:a16="http://schemas.microsoft.com/office/drawing/2014/main" id="{035843C0-D3EF-F34F-1F02-CE9917B318EA}"/>
              </a:ext>
            </a:extLst>
          </p:cNvPr>
          <p:cNvSpPr/>
          <p:nvPr/>
        </p:nvSpPr>
        <p:spPr>
          <a:xfrm>
            <a:off x="16036753" y="8089374"/>
            <a:ext cx="435859" cy="493257"/>
          </a:xfrm>
          <a:custGeom>
            <a:avLst/>
            <a:gdLst/>
            <a:ahLst/>
            <a:cxnLst/>
            <a:rect l="l" t="t" r="r" b="b"/>
            <a:pathLst>
              <a:path w="435859" h="493257">
                <a:moveTo>
                  <a:pt x="0" y="0"/>
                </a:moveTo>
                <a:lnTo>
                  <a:pt x="435860" y="0"/>
                </a:lnTo>
                <a:lnTo>
                  <a:pt x="435860" y="493256"/>
                </a:lnTo>
                <a:lnTo>
                  <a:pt x="0" y="493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grpSp>
        <p:nvGrpSpPr>
          <p:cNvPr id="15" name="Group 51">
            <a:extLst>
              <a:ext uri="{FF2B5EF4-FFF2-40B4-BE49-F238E27FC236}">
                <a16:creationId xmlns:a16="http://schemas.microsoft.com/office/drawing/2014/main" id="{90B01047-6FDA-4EB7-46DF-23ED39FEFAC0}"/>
              </a:ext>
            </a:extLst>
          </p:cNvPr>
          <p:cNvGrpSpPr/>
          <p:nvPr/>
        </p:nvGrpSpPr>
        <p:grpSpPr>
          <a:xfrm>
            <a:off x="15986068" y="9074280"/>
            <a:ext cx="2199480" cy="1139676"/>
            <a:chOff x="46448" y="-47625"/>
            <a:chExt cx="610851" cy="300162"/>
          </a:xfrm>
        </p:grpSpPr>
        <p:sp>
          <p:nvSpPr>
            <p:cNvPr id="24" name="Freeform 52">
              <a:extLst>
                <a:ext uri="{FF2B5EF4-FFF2-40B4-BE49-F238E27FC236}">
                  <a16:creationId xmlns:a16="http://schemas.microsoft.com/office/drawing/2014/main" id="{62B4EFCE-9D9E-0F98-414E-5755F20BA8B3}"/>
                </a:ext>
              </a:extLst>
            </p:cNvPr>
            <p:cNvSpPr/>
            <p:nvPr/>
          </p:nvSpPr>
          <p:spPr>
            <a:xfrm>
              <a:off x="46448" y="0"/>
              <a:ext cx="577074" cy="252537"/>
            </a:xfrm>
            <a:custGeom>
              <a:avLst/>
              <a:gdLst/>
              <a:ahLst/>
              <a:cxnLst/>
              <a:rect l="l" t="t" r="r" b="b"/>
              <a:pathLst>
                <a:path w="657300" h="252537">
                  <a:moveTo>
                    <a:pt x="12408" y="0"/>
                  </a:moveTo>
                  <a:lnTo>
                    <a:pt x="644892" y="0"/>
                  </a:lnTo>
                  <a:cubicBezTo>
                    <a:pt x="648183" y="0"/>
                    <a:pt x="651339" y="1307"/>
                    <a:pt x="653666" y="3634"/>
                  </a:cubicBezTo>
                  <a:cubicBezTo>
                    <a:pt x="655993" y="5961"/>
                    <a:pt x="657300" y="9118"/>
                    <a:pt x="657300" y="12408"/>
                  </a:cubicBezTo>
                  <a:lnTo>
                    <a:pt x="657300" y="240128"/>
                  </a:lnTo>
                  <a:cubicBezTo>
                    <a:pt x="657300" y="246981"/>
                    <a:pt x="651745" y="252537"/>
                    <a:pt x="644892" y="252537"/>
                  </a:cubicBezTo>
                  <a:lnTo>
                    <a:pt x="12408" y="252537"/>
                  </a:lnTo>
                  <a:cubicBezTo>
                    <a:pt x="9118" y="252537"/>
                    <a:pt x="5961" y="251229"/>
                    <a:pt x="3634" y="248902"/>
                  </a:cubicBezTo>
                  <a:cubicBezTo>
                    <a:pt x="1307" y="246575"/>
                    <a:pt x="0" y="243419"/>
                    <a:pt x="0" y="240128"/>
                  </a:cubicBezTo>
                  <a:lnTo>
                    <a:pt x="0" y="12408"/>
                  </a:lnTo>
                  <a:cubicBezTo>
                    <a:pt x="0" y="9118"/>
                    <a:pt x="1307" y="5961"/>
                    <a:pt x="3634" y="3634"/>
                  </a:cubicBezTo>
                  <a:cubicBezTo>
                    <a:pt x="5961" y="1307"/>
                    <a:pt x="9118" y="0"/>
                    <a:pt x="12408" y="0"/>
                  </a:cubicBez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25" name="TextBox 53">
              <a:extLst>
                <a:ext uri="{FF2B5EF4-FFF2-40B4-BE49-F238E27FC236}">
                  <a16:creationId xmlns:a16="http://schemas.microsoft.com/office/drawing/2014/main" id="{140908DE-7A2E-BD3E-B1B9-C601C51703E6}"/>
                </a:ext>
              </a:extLst>
            </p:cNvPr>
            <p:cNvSpPr txBox="1"/>
            <p:nvPr/>
          </p:nvSpPr>
          <p:spPr>
            <a:xfrm>
              <a:off x="123116" y="-47625"/>
              <a:ext cx="534183" cy="300162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TEAM E</a:t>
              </a:r>
            </a:p>
            <a:p>
              <a:pPr algn="ctr">
                <a:lnSpc>
                  <a:spcPts val="2239"/>
                </a:lnSpc>
              </a:pPr>
              <a:r>
                <a:rPr lang="en-US" sz="1599" b="1" dirty="0">
                  <a:solidFill>
                    <a:srgbClr val="1E3256"/>
                  </a:solidFill>
                  <a:latin typeface="Asap Bold"/>
                  <a:ea typeface="Asap Bold"/>
                  <a:cs typeface="Asap Bold"/>
                  <a:sym typeface="Asap Bold"/>
                </a:rPr>
                <a:t>11 STAFFS</a:t>
              </a:r>
            </a:p>
          </p:txBody>
        </p:sp>
      </p:grpSp>
      <p:sp>
        <p:nvSpPr>
          <p:cNvPr id="26" name="Freeform 79">
            <a:extLst>
              <a:ext uri="{FF2B5EF4-FFF2-40B4-BE49-F238E27FC236}">
                <a16:creationId xmlns:a16="http://schemas.microsoft.com/office/drawing/2014/main" id="{289B4B7B-3E0A-BB7B-5864-60F1FAB04771}"/>
              </a:ext>
            </a:extLst>
          </p:cNvPr>
          <p:cNvSpPr/>
          <p:nvPr/>
        </p:nvSpPr>
        <p:spPr>
          <a:xfrm>
            <a:off x="16025867" y="9412512"/>
            <a:ext cx="435859" cy="493257"/>
          </a:xfrm>
          <a:custGeom>
            <a:avLst/>
            <a:gdLst/>
            <a:ahLst/>
            <a:cxnLst/>
            <a:rect l="l" t="t" r="r" b="b"/>
            <a:pathLst>
              <a:path w="435859" h="493257">
                <a:moveTo>
                  <a:pt x="0" y="0"/>
                </a:moveTo>
                <a:lnTo>
                  <a:pt x="435860" y="0"/>
                </a:lnTo>
                <a:lnTo>
                  <a:pt x="435860" y="493256"/>
                </a:lnTo>
                <a:lnTo>
                  <a:pt x="0" y="493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F64E2B84-A41E-D669-BFE6-0C46C6CB8781}"/>
              </a:ext>
            </a:extLst>
          </p:cNvPr>
          <p:cNvSpPr/>
          <p:nvPr/>
        </p:nvSpPr>
        <p:spPr>
          <a:xfrm>
            <a:off x="15384834" y="5956855"/>
            <a:ext cx="186335" cy="1410008"/>
          </a:xfrm>
          <a:prstGeom prst="rightBracke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1" name="Right Bracket 30">
            <a:extLst>
              <a:ext uri="{FF2B5EF4-FFF2-40B4-BE49-F238E27FC236}">
                <a16:creationId xmlns:a16="http://schemas.microsoft.com/office/drawing/2014/main" id="{99E098C2-08B3-0E2F-6DF9-DC397AB56FB2}"/>
              </a:ext>
            </a:extLst>
          </p:cNvPr>
          <p:cNvSpPr/>
          <p:nvPr/>
        </p:nvSpPr>
        <p:spPr>
          <a:xfrm>
            <a:off x="15314654" y="1113426"/>
            <a:ext cx="343911" cy="3650273"/>
          </a:xfrm>
          <a:prstGeom prst="rightBracke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4" name="Left Bracket 33">
            <a:extLst>
              <a:ext uri="{FF2B5EF4-FFF2-40B4-BE49-F238E27FC236}">
                <a16:creationId xmlns:a16="http://schemas.microsoft.com/office/drawing/2014/main" id="{85AD3729-EA2F-5979-BF1E-183CF1FAAD6C}"/>
              </a:ext>
            </a:extLst>
          </p:cNvPr>
          <p:cNvSpPr/>
          <p:nvPr/>
        </p:nvSpPr>
        <p:spPr>
          <a:xfrm>
            <a:off x="12856500" y="1324118"/>
            <a:ext cx="566946" cy="3495157"/>
          </a:xfrm>
          <a:prstGeom prst="leftBracke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7D4BAFE-AC03-50E6-7ED8-4D4873551039}"/>
              </a:ext>
            </a:extLst>
          </p:cNvPr>
          <p:cNvCxnSpPr>
            <a:cxnSpLocks/>
          </p:cNvCxnSpPr>
          <p:nvPr/>
        </p:nvCxnSpPr>
        <p:spPr>
          <a:xfrm>
            <a:off x="15647741" y="2812897"/>
            <a:ext cx="33832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Left Bracket 38">
            <a:extLst>
              <a:ext uri="{FF2B5EF4-FFF2-40B4-BE49-F238E27FC236}">
                <a16:creationId xmlns:a16="http://schemas.microsoft.com/office/drawing/2014/main" id="{377459D6-72B1-3FD2-0F55-0657A3D962A9}"/>
              </a:ext>
            </a:extLst>
          </p:cNvPr>
          <p:cNvSpPr/>
          <p:nvPr/>
        </p:nvSpPr>
        <p:spPr>
          <a:xfrm>
            <a:off x="12914541" y="5956855"/>
            <a:ext cx="526362" cy="1421072"/>
          </a:xfrm>
          <a:prstGeom prst="leftBracket">
            <a:avLst>
              <a:gd name="adj" fmla="val 0"/>
            </a:avLst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822C1F0-43A6-5B2D-FEBF-ADFD2B43CE82}"/>
              </a:ext>
            </a:extLst>
          </p:cNvPr>
          <p:cNvCxnSpPr>
            <a:cxnSpLocks/>
          </p:cNvCxnSpPr>
          <p:nvPr/>
        </p:nvCxnSpPr>
        <p:spPr>
          <a:xfrm>
            <a:off x="12570420" y="6661859"/>
            <a:ext cx="33832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E212FE5-2706-0438-0B1F-BCCBBBE8B330}"/>
              </a:ext>
            </a:extLst>
          </p:cNvPr>
          <p:cNvCxnSpPr>
            <a:cxnSpLocks/>
          </p:cNvCxnSpPr>
          <p:nvPr/>
        </p:nvCxnSpPr>
        <p:spPr>
          <a:xfrm>
            <a:off x="12344400" y="2506685"/>
            <a:ext cx="1128692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82CB468-CFE7-A108-DA90-B46A1997FFBF}"/>
              </a:ext>
            </a:extLst>
          </p:cNvPr>
          <p:cNvCxnSpPr>
            <a:cxnSpLocks/>
          </p:cNvCxnSpPr>
          <p:nvPr/>
        </p:nvCxnSpPr>
        <p:spPr>
          <a:xfrm>
            <a:off x="12856500" y="3619500"/>
            <a:ext cx="584403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00A2B28-58BA-B805-33D8-62607F0D6646}"/>
              </a:ext>
            </a:extLst>
          </p:cNvPr>
          <p:cNvCxnSpPr>
            <a:cxnSpLocks/>
          </p:cNvCxnSpPr>
          <p:nvPr/>
        </p:nvCxnSpPr>
        <p:spPr>
          <a:xfrm>
            <a:off x="9913055" y="2507057"/>
            <a:ext cx="584403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EC15E67-EDC4-DE6A-D15E-6129AFDD9C87}"/>
              </a:ext>
            </a:extLst>
          </p:cNvPr>
          <p:cNvCxnSpPr>
            <a:cxnSpLocks/>
          </p:cNvCxnSpPr>
          <p:nvPr/>
        </p:nvCxnSpPr>
        <p:spPr>
          <a:xfrm>
            <a:off x="15588050" y="6515100"/>
            <a:ext cx="37387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B2138E1-F6C7-7822-956E-C10F786E5267}"/>
              </a:ext>
            </a:extLst>
          </p:cNvPr>
          <p:cNvCxnSpPr>
            <a:cxnSpLocks/>
          </p:cNvCxnSpPr>
          <p:nvPr/>
        </p:nvCxnSpPr>
        <p:spPr>
          <a:xfrm>
            <a:off x="15453854" y="8496300"/>
            <a:ext cx="50806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31F6545-75F4-86FC-3400-972DA9CEDCA9}"/>
              </a:ext>
            </a:extLst>
          </p:cNvPr>
          <p:cNvCxnSpPr>
            <a:cxnSpLocks/>
          </p:cNvCxnSpPr>
          <p:nvPr/>
        </p:nvCxnSpPr>
        <p:spPr>
          <a:xfrm>
            <a:off x="10183526" y="8496300"/>
            <a:ext cx="345627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323711F-1F0A-5AAA-3B49-6BE42951C55F}"/>
              </a:ext>
            </a:extLst>
          </p:cNvPr>
          <p:cNvCxnSpPr>
            <a:cxnSpLocks/>
          </p:cNvCxnSpPr>
          <p:nvPr/>
        </p:nvCxnSpPr>
        <p:spPr>
          <a:xfrm>
            <a:off x="10205256" y="6661859"/>
            <a:ext cx="55578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154526A1-EE7D-0ECF-C9EC-2C60BC6CD740}"/>
              </a:ext>
            </a:extLst>
          </p:cNvPr>
          <p:cNvCxnSpPr>
            <a:cxnSpLocks/>
          </p:cNvCxnSpPr>
          <p:nvPr/>
        </p:nvCxnSpPr>
        <p:spPr>
          <a:xfrm>
            <a:off x="7481335" y="6681816"/>
            <a:ext cx="55578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E199716-29EB-0DA0-E503-23C9D70CC5AE}"/>
              </a:ext>
            </a:extLst>
          </p:cNvPr>
          <p:cNvCxnSpPr>
            <a:cxnSpLocks/>
          </p:cNvCxnSpPr>
          <p:nvPr/>
        </p:nvCxnSpPr>
        <p:spPr>
          <a:xfrm>
            <a:off x="12580787" y="9808434"/>
            <a:ext cx="3381133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8F8557F-E801-4242-19D4-B9D35DE521C2}"/>
              </a:ext>
            </a:extLst>
          </p:cNvPr>
          <p:cNvCxnSpPr>
            <a:cxnSpLocks/>
          </p:cNvCxnSpPr>
          <p:nvPr/>
        </p:nvCxnSpPr>
        <p:spPr>
          <a:xfrm flipV="1">
            <a:off x="7041184" y="1560374"/>
            <a:ext cx="3670396" cy="1865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Left Bracket 69">
            <a:extLst>
              <a:ext uri="{FF2B5EF4-FFF2-40B4-BE49-F238E27FC236}">
                <a16:creationId xmlns:a16="http://schemas.microsoft.com/office/drawing/2014/main" id="{4DB7515A-DA4C-FC83-98BC-6309CF9CFA0B}"/>
              </a:ext>
            </a:extLst>
          </p:cNvPr>
          <p:cNvSpPr/>
          <p:nvPr/>
        </p:nvSpPr>
        <p:spPr>
          <a:xfrm>
            <a:off x="3627238" y="1568056"/>
            <a:ext cx="944762" cy="7918829"/>
          </a:xfrm>
          <a:prstGeom prst="leftBracke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9988031-223B-E060-E90E-28A8E64EBD6B}"/>
              </a:ext>
            </a:extLst>
          </p:cNvPr>
          <p:cNvCxnSpPr>
            <a:cxnSpLocks/>
          </p:cNvCxnSpPr>
          <p:nvPr/>
        </p:nvCxnSpPr>
        <p:spPr>
          <a:xfrm flipV="1">
            <a:off x="7481335" y="2506685"/>
            <a:ext cx="0" cy="7399084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BC3F9336-5990-7880-B478-702BD7B2AE6F}"/>
              </a:ext>
            </a:extLst>
          </p:cNvPr>
          <p:cNvCxnSpPr>
            <a:cxnSpLocks/>
          </p:cNvCxnSpPr>
          <p:nvPr/>
        </p:nvCxnSpPr>
        <p:spPr>
          <a:xfrm>
            <a:off x="7481335" y="2506685"/>
            <a:ext cx="55578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99B3CFBB-5CE3-EE60-1A56-077B15DC27C6}"/>
              </a:ext>
            </a:extLst>
          </p:cNvPr>
          <p:cNvCxnSpPr>
            <a:cxnSpLocks/>
          </p:cNvCxnSpPr>
          <p:nvPr/>
        </p:nvCxnSpPr>
        <p:spPr>
          <a:xfrm>
            <a:off x="7431876" y="9934369"/>
            <a:ext cx="327970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0878" y="5045137"/>
            <a:ext cx="2419617" cy="0"/>
          </a:xfrm>
          <a:prstGeom prst="line">
            <a:avLst/>
          </a:prstGeom>
          <a:ln w="28575" cap="flat">
            <a:solidFill>
              <a:srgbClr val="1E325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/>
          </a:p>
        </p:txBody>
      </p:sp>
      <p:sp>
        <p:nvSpPr>
          <p:cNvPr id="3" name="AutoShape 3"/>
          <p:cNvSpPr/>
          <p:nvPr/>
        </p:nvSpPr>
        <p:spPr>
          <a:xfrm flipV="1">
            <a:off x="2715865" y="5046349"/>
            <a:ext cx="4095210" cy="12514"/>
          </a:xfrm>
          <a:prstGeom prst="line">
            <a:avLst/>
          </a:prstGeom>
          <a:ln w="28575" cap="flat">
            <a:solidFill>
              <a:srgbClr val="1E325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/>
          </a:p>
        </p:txBody>
      </p:sp>
      <p:sp>
        <p:nvSpPr>
          <p:cNvPr id="4" name="AutoShape 4"/>
          <p:cNvSpPr/>
          <p:nvPr/>
        </p:nvSpPr>
        <p:spPr>
          <a:xfrm>
            <a:off x="7098045" y="5045973"/>
            <a:ext cx="4095915" cy="1752"/>
          </a:xfrm>
          <a:prstGeom prst="line">
            <a:avLst/>
          </a:prstGeom>
          <a:ln w="28575" cap="flat">
            <a:solidFill>
              <a:srgbClr val="1E325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/>
          </a:p>
        </p:txBody>
      </p:sp>
      <p:sp>
        <p:nvSpPr>
          <p:cNvPr id="5" name="AutoShape 5"/>
          <p:cNvSpPr/>
          <p:nvPr/>
        </p:nvSpPr>
        <p:spPr>
          <a:xfrm>
            <a:off x="11481286" y="5047869"/>
            <a:ext cx="4263666" cy="2446"/>
          </a:xfrm>
          <a:prstGeom prst="line">
            <a:avLst/>
          </a:prstGeom>
          <a:ln w="28575" cap="flat">
            <a:solidFill>
              <a:srgbClr val="1E325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/>
          </a:p>
        </p:txBody>
      </p:sp>
      <p:grpSp>
        <p:nvGrpSpPr>
          <p:cNvPr id="6" name="Group 6"/>
          <p:cNvGrpSpPr/>
          <p:nvPr/>
        </p:nvGrpSpPr>
        <p:grpSpPr>
          <a:xfrm>
            <a:off x="0" y="0"/>
            <a:ext cx="9144000" cy="4112852"/>
            <a:chOff x="0" y="0"/>
            <a:chExt cx="4414878" cy="19857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14878" cy="1985755"/>
            </a:xfrm>
            <a:custGeom>
              <a:avLst/>
              <a:gdLst/>
              <a:ahLst/>
              <a:cxnLst/>
              <a:rect l="l" t="t" r="r" b="b"/>
              <a:pathLst>
                <a:path w="4414878" h="1985755">
                  <a:moveTo>
                    <a:pt x="0" y="0"/>
                  </a:moveTo>
                  <a:lnTo>
                    <a:pt x="4414878" y="0"/>
                  </a:lnTo>
                  <a:lnTo>
                    <a:pt x="4414878" y="1985755"/>
                  </a:lnTo>
                  <a:lnTo>
                    <a:pt x="0" y="1985755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0"/>
            <a:ext cx="9144000" cy="4076064"/>
            <a:chOff x="0" y="0"/>
            <a:chExt cx="12192000" cy="5434753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2"/>
            <a:srcRect t="10328" b="10328"/>
            <a:stretch>
              <a:fillRect/>
            </a:stretch>
          </p:blipFill>
          <p:spPr>
            <a:xfrm>
              <a:off x="0" y="0"/>
              <a:ext cx="12192000" cy="5434753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rot="-2700000">
            <a:off x="15786969" y="4948762"/>
            <a:ext cx="203272" cy="203272"/>
            <a:chOff x="0" y="0"/>
            <a:chExt cx="1913890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/>
            </a:p>
          </p:txBody>
        </p:sp>
      </p:grpSp>
      <p:grpSp>
        <p:nvGrpSpPr>
          <p:cNvPr id="12" name="Group 12"/>
          <p:cNvGrpSpPr/>
          <p:nvPr/>
        </p:nvGrpSpPr>
        <p:grpSpPr>
          <a:xfrm rot="-2700000">
            <a:off x="6852735" y="4944275"/>
            <a:ext cx="203272" cy="203272"/>
            <a:chOff x="0" y="0"/>
            <a:chExt cx="1913890" cy="19138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/>
            </a:p>
          </p:txBody>
        </p:sp>
      </p:grpSp>
      <p:grpSp>
        <p:nvGrpSpPr>
          <p:cNvPr id="14" name="Group 14"/>
          <p:cNvGrpSpPr/>
          <p:nvPr/>
        </p:nvGrpSpPr>
        <p:grpSpPr>
          <a:xfrm rot="-2700000">
            <a:off x="11235998" y="4946150"/>
            <a:ext cx="203272" cy="203272"/>
            <a:chOff x="0" y="0"/>
            <a:chExt cx="1913890" cy="19138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419014" y="4912340"/>
            <a:ext cx="297309" cy="293951"/>
            <a:chOff x="0" y="0"/>
            <a:chExt cx="343572" cy="33969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43572" cy="339692"/>
            </a:xfrm>
            <a:custGeom>
              <a:avLst/>
              <a:gdLst/>
              <a:ahLst/>
              <a:cxnLst/>
              <a:rect l="l" t="t" r="r" b="b"/>
              <a:pathLst>
                <a:path w="343572" h="339692">
                  <a:moveTo>
                    <a:pt x="171786" y="0"/>
                  </a:moveTo>
                  <a:lnTo>
                    <a:pt x="343572" y="169846"/>
                  </a:lnTo>
                  <a:lnTo>
                    <a:pt x="171786" y="339692"/>
                  </a:lnTo>
                  <a:lnTo>
                    <a:pt x="0" y="169846"/>
                  </a:lnTo>
                  <a:lnTo>
                    <a:pt x="171786" y="0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9051" y="-17815"/>
              <a:ext cx="225469" cy="299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99"/>
                </a:lnSpc>
              </a:pPr>
              <a:endParaRPr/>
            </a:p>
          </p:txBody>
        </p:sp>
      </p:grpSp>
      <p:sp>
        <p:nvSpPr>
          <p:cNvPr id="19" name="AutoShape 19"/>
          <p:cNvSpPr/>
          <p:nvPr/>
        </p:nvSpPr>
        <p:spPr>
          <a:xfrm>
            <a:off x="16031807" y="5050930"/>
            <a:ext cx="2256193" cy="8386"/>
          </a:xfrm>
          <a:prstGeom prst="line">
            <a:avLst/>
          </a:prstGeom>
          <a:ln w="28575" cap="flat">
            <a:solidFill>
              <a:srgbClr val="1E325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/>
          </a:p>
        </p:txBody>
      </p:sp>
      <p:sp>
        <p:nvSpPr>
          <p:cNvPr id="20" name="TextBox 20"/>
          <p:cNvSpPr txBox="1"/>
          <p:nvPr/>
        </p:nvSpPr>
        <p:spPr>
          <a:xfrm>
            <a:off x="1031873" y="4228464"/>
            <a:ext cx="3071823" cy="4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1E3256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TEAM 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42220" y="4228464"/>
            <a:ext cx="3071823" cy="4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1E3256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TEAM B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13497" y="4228464"/>
            <a:ext cx="3071823" cy="4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1E3256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TEAM 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209295" y="4228464"/>
            <a:ext cx="3068424" cy="45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1E3256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TEAM 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02358" y="5045137"/>
            <a:ext cx="3001338" cy="516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IPPAN (SIJISHO, TEISEI)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HAJIMEKEN (3F, SIJISHO)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INNOSHO (SIJISHO)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KATSURA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NS PANERU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ANESUTOWAN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ICHIMURA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NEDA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TOESIJISHO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TOESHOKI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IIDA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IIDA TEISEI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SIPOREX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TSUBOHIROI</a:t>
            </a:r>
          </a:p>
          <a:p>
            <a:pPr marL="0" lvl="0" indent="0" algn="ctr">
              <a:lnSpc>
                <a:spcPts val="2730"/>
              </a:lnSpc>
              <a:spcBef>
                <a:spcPct val="0"/>
              </a:spcBef>
            </a:pPr>
            <a:r>
              <a:rPr lang="en-US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KOZOKEISAN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418460" y="5249817"/>
            <a:ext cx="3227931" cy="4974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89"/>
              </a:lnSpc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SE RCC/SHISHO</a:t>
            </a:r>
          </a:p>
          <a:p>
            <a:pPr algn="ctr">
              <a:lnSpc>
                <a:spcPts val="2989"/>
              </a:lnSpc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SE IPPAN/MJJ</a:t>
            </a:r>
          </a:p>
          <a:p>
            <a:pPr algn="ctr">
              <a:lnSpc>
                <a:spcPts val="2989"/>
              </a:lnSpc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KOZO CHECK</a:t>
            </a:r>
          </a:p>
          <a:p>
            <a:pPr algn="ctr">
              <a:lnSpc>
                <a:spcPts val="2989"/>
              </a:lnSpc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ANKASEKISAN</a:t>
            </a:r>
          </a:p>
          <a:p>
            <a:pPr marL="0" lvl="0" indent="0" algn="ctr">
              <a:lnSpc>
                <a:spcPts val="2989"/>
              </a:lnSpc>
              <a:spcBef>
                <a:spcPct val="0"/>
              </a:spcBef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SEVEN SE MITSUMORI</a:t>
            </a:r>
          </a:p>
          <a:p>
            <a:pPr marL="0" lvl="0" indent="0" algn="ctr">
              <a:lnSpc>
                <a:spcPts val="2989"/>
              </a:lnSpc>
              <a:spcBef>
                <a:spcPct val="0"/>
              </a:spcBef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WOLF SAKUZU</a:t>
            </a:r>
          </a:p>
          <a:p>
            <a:pPr marL="0" lvl="0" indent="0" algn="ctr">
              <a:lnSpc>
                <a:spcPts val="2989"/>
              </a:lnSpc>
              <a:spcBef>
                <a:spcPct val="0"/>
              </a:spcBef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WOLF KEISANJOKEN</a:t>
            </a:r>
          </a:p>
          <a:p>
            <a:pPr marL="0" lvl="0" indent="0" algn="ctr">
              <a:lnSpc>
                <a:spcPts val="2989"/>
              </a:lnSpc>
              <a:spcBef>
                <a:spcPct val="0"/>
              </a:spcBef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FW IIDA</a:t>
            </a:r>
          </a:p>
          <a:p>
            <a:pPr marL="0" lvl="0" indent="0" algn="ctr">
              <a:lnSpc>
                <a:spcPts val="2989"/>
              </a:lnSpc>
              <a:spcBef>
                <a:spcPct val="0"/>
              </a:spcBef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FW IIDA SIZISO</a:t>
            </a:r>
          </a:p>
          <a:p>
            <a:pPr marL="0" lvl="0" indent="0" algn="ctr">
              <a:lnSpc>
                <a:spcPts val="2989"/>
              </a:lnSpc>
              <a:spcBef>
                <a:spcPct val="0"/>
              </a:spcBef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FW IIDA SIZISO 3F</a:t>
            </a:r>
          </a:p>
          <a:p>
            <a:pPr marL="0" lvl="0" indent="0" algn="ctr">
              <a:lnSpc>
                <a:spcPts val="2989"/>
              </a:lnSpc>
              <a:spcBef>
                <a:spcPct val="0"/>
              </a:spcBef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FW IIDA CHECK</a:t>
            </a:r>
          </a:p>
          <a:p>
            <a:pPr marL="0" lvl="0" indent="0" algn="ctr">
              <a:lnSpc>
                <a:spcPts val="2989"/>
              </a:lnSpc>
              <a:spcBef>
                <a:spcPct val="0"/>
              </a:spcBef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FW IIDA TEISEI</a:t>
            </a:r>
          </a:p>
          <a:p>
            <a:pPr marL="0" lvl="0" indent="0" algn="ctr">
              <a:lnSpc>
                <a:spcPts val="2989"/>
              </a:lnSpc>
              <a:spcBef>
                <a:spcPct val="0"/>
              </a:spcBef>
            </a:pPr>
            <a:r>
              <a:rPr lang="en-US" sz="22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NIHON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70349" y="1373901"/>
            <a:ext cx="7187939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 RESPONSIBILITIES</a:t>
            </a:r>
            <a:endParaRPr lang="en-US" sz="6000" b="1" dirty="0">
              <a:solidFill>
                <a:schemeClr val="bg1"/>
              </a:solidFill>
              <a:latin typeface="Times New Roman" panose="02020603050405020304" pitchFamily="18" charset="0"/>
              <a:ea typeface="Faustina Bold"/>
              <a:cs typeface="Times New Roman" panose="02020603050405020304" pitchFamily="18" charset="0"/>
              <a:sym typeface="Faustina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801722" y="5177716"/>
            <a:ext cx="3071823" cy="4060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SEVEN IIDA</a:t>
            </a:r>
          </a:p>
          <a:p>
            <a:pPr marL="0" lvl="0" indent="0" algn="ctr"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SEVEN IIDA SIZISO</a:t>
            </a:r>
          </a:p>
          <a:p>
            <a:pPr marL="0" lvl="0" indent="0" algn="ctr"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SEVEN IIDA７型入力</a:t>
            </a:r>
          </a:p>
          <a:p>
            <a:pPr marL="0" lvl="0" indent="0" algn="ctr"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INNOSYO IIDA</a:t>
            </a:r>
          </a:p>
          <a:p>
            <a:pPr marL="0" lvl="0" indent="0" algn="ctr"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INNOSYO IIDA SIZISO</a:t>
            </a:r>
          </a:p>
          <a:p>
            <a:pPr marL="0" lvl="0" indent="0" algn="ctr"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INNOSYO IIDA SIZISO 3F</a:t>
            </a:r>
          </a:p>
          <a:p>
            <a:pPr marL="0" lvl="0" indent="0" algn="ctr"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INNOSYO IIDA TEISEI</a:t>
            </a:r>
          </a:p>
          <a:p>
            <a:pPr marL="0" lvl="0" indent="0" algn="ctr"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JIKKO YOSAN</a:t>
            </a:r>
          </a:p>
          <a:p>
            <a:pPr marL="0" lvl="0" indent="0" algn="ctr"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IIDA SEKISAN</a:t>
            </a:r>
          </a:p>
          <a:p>
            <a:pPr marL="0" lvl="0" indent="0" algn="ctr">
              <a:lnSpc>
                <a:spcPts val="2859"/>
              </a:lnSpc>
              <a:spcBef>
                <a:spcPct val="0"/>
              </a:spcBef>
            </a:pPr>
            <a:endParaRPr lang="en-US" sz="2199" dirty="0">
              <a:solidFill>
                <a:srgbClr val="1E3256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4209295" y="5346533"/>
            <a:ext cx="3071823" cy="345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1E3256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DATA ENTRY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build="allAtOnce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8829757" cy="49667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29756" cy="4966738"/>
            </a:xfrm>
            <a:custGeom>
              <a:avLst/>
              <a:gdLst/>
              <a:ahLst/>
              <a:cxnLst/>
              <a:rect l="l" t="t" r="r" b="b"/>
              <a:pathLst>
                <a:path w="8829756" h="4966738">
                  <a:moveTo>
                    <a:pt x="0" y="0"/>
                  </a:moveTo>
                  <a:lnTo>
                    <a:pt x="8829756" y="0"/>
                  </a:lnTo>
                  <a:lnTo>
                    <a:pt x="8829756" y="4966738"/>
                  </a:lnTo>
                  <a:lnTo>
                    <a:pt x="0" y="4966738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/>
            </a:p>
          </p:txBody>
        </p:sp>
      </p:grpSp>
      <p:sp>
        <p:nvSpPr>
          <p:cNvPr id="4" name="Freeform 4"/>
          <p:cNvSpPr/>
          <p:nvPr/>
        </p:nvSpPr>
        <p:spPr>
          <a:xfrm>
            <a:off x="6400800" y="2131112"/>
            <a:ext cx="11545458" cy="7706593"/>
          </a:xfrm>
          <a:custGeom>
            <a:avLst/>
            <a:gdLst/>
            <a:ahLst/>
            <a:cxnLst/>
            <a:rect l="l" t="t" r="r" b="b"/>
            <a:pathLst>
              <a:path w="11545458" h="7706593">
                <a:moveTo>
                  <a:pt x="0" y="0"/>
                </a:moveTo>
                <a:lnTo>
                  <a:pt x="11545458" y="0"/>
                </a:lnTo>
                <a:lnTo>
                  <a:pt x="11545458" y="7706593"/>
                </a:lnTo>
                <a:lnTo>
                  <a:pt x="0" y="77065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vi-VN" dirty="0">
              <a:latin typeface="+mj-l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304364" y="438409"/>
            <a:ext cx="13679273" cy="85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7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SPECIALIZED SOFTWARE</a:t>
            </a:r>
            <a:endParaRPr lang="en-US" sz="7000" b="1" dirty="0">
              <a:solidFill>
                <a:schemeClr val="bg1"/>
              </a:solidFill>
              <a:latin typeface="Times New Roman" panose="02020603050405020304" pitchFamily="18" charset="0"/>
              <a:ea typeface="Faustina Bold"/>
              <a:cs typeface="Times New Roman" panose="02020603050405020304" pitchFamily="18" charset="0"/>
              <a:sym typeface="Faustina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78764" y="2569567"/>
            <a:ext cx="5450636" cy="6284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36"/>
              </a:lnSpc>
              <a:spcBef>
                <a:spcPct val="0"/>
              </a:spcBef>
            </a:pPr>
            <a:r>
              <a:rPr lang="en-US" sz="3954" dirty="0">
                <a:solidFill>
                  <a:srgbClr val="FFFFFF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◇TOACAD</a:t>
            </a:r>
          </a:p>
          <a:p>
            <a:pPr algn="l">
              <a:lnSpc>
                <a:spcPts val="5536"/>
              </a:lnSpc>
              <a:spcBef>
                <a:spcPct val="0"/>
              </a:spcBef>
            </a:pPr>
            <a:r>
              <a:rPr lang="en-US" sz="3954" dirty="0">
                <a:solidFill>
                  <a:srgbClr val="FFFFFF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◇ARCHITREND ZERO</a:t>
            </a:r>
          </a:p>
          <a:p>
            <a:pPr algn="l">
              <a:lnSpc>
                <a:spcPts val="5536"/>
              </a:lnSpc>
              <a:spcBef>
                <a:spcPct val="0"/>
              </a:spcBef>
            </a:pPr>
            <a:r>
              <a:rPr lang="en-US" sz="3954" dirty="0">
                <a:solidFill>
                  <a:srgbClr val="FFFFFF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◇NETEAGLECAD</a:t>
            </a:r>
          </a:p>
          <a:p>
            <a:pPr algn="l">
              <a:lnSpc>
                <a:spcPts val="5536"/>
              </a:lnSpc>
              <a:spcBef>
                <a:spcPct val="0"/>
              </a:spcBef>
            </a:pPr>
            <a:r>
              <a:rPr lang="en-US" sz="3954" dirty="0">
                <a:solidFill>
                  <a:srgbClr val="FFFFFF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◇TSUBOHIROI </a:t>
            </a:r>
          </a:p>
          <a:p>
            <a:pPr algn="l">
              <a:lnSpc>
                <a:spcPts val="5536"/>
              </a:lnSpc>
              <a:spcBef>
                <a:spcPct val="0"/>
              </a:spcBef>
            </a:pPr>
            <a:r>
              <a:rPr lang="en-US" sz="3954" dirty="0">
                <a:solidFill>
                  <a:srgbClr val="FFFFFF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◇HEIBE-KUN</a:t>
            </a:r>
          </a:p>
          <a:p>
            <a:pPr algn="l">
              <a:lnSpc>
                <a:spcPts val="5536"/>
              </a:lnSpc>
              <a:spcBef>
                <a:spcPct val="0"/>
              </a:spcBef>
            </a:pPr>
            <a:r>
              <a:rPr lang="en-US" sz="3954" dirty="0">
                <a:solidFill>
                  <a:srgbClr val="FFFFFF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◇SUPERSOFT</a:t>
            </a:r>
          </a:p>
          <a:p>
            <a:pPr algn="l">
              <a:lnSpc>
                <a:spcPts val="5536"/>
              </a:lnSpc>
              <a:spcBef>
                <a:spcPct val="0"/>
              </a:spcBef>
            </a:pPr>
            <a:r>
              <a:rPr lang="en-US" sz="3954" dirty="0">
                <a:solidFill>
                  <a:srgbClr val="FFFFFF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◇AUTOCAD</a:t>
            </a:r>
          </a:p>
          <a:p>
            <a:pPr algn="l">
              <a:lnSpc>
                <a:spcPts val="5536"/>
              </a:lnSpc>
              <a:spcBef>
                <a:spcPct val="0"/>
              </a:spcBef>
            </a:pPr>
            <a:r>
              <a:rPr lang="en-US" sz="3954" dirty="0">
                <a:solidFill>
                  <a:srgbClr val="FFFFFF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◇JWW CAD</a:t>
            </a:r>
          </a:p>
          <a:p>
            <a:pPr algn="l">
              <a:lnSpc>
                <a:spcPts val="5536"/>
              </a:lnSpc>
              <a:spcBef>
                <a:spcPct val="0"/>
              </a:spcBef>
            </a:pPr>
            <a:r>
              <a:rPr lang="en-US" sz="3954" dirty="0">
                <a:solidFill>
                  <a:srgbClr val="FFFFFF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◇</a:t>
            </a:r>
            <a:r>
              <a:rPr lang="en-US" sz="3954" dirty="0" err="1">
                <a:solidFill>
                  <a:srgbClr val="FFFFFF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rPr>
              <a:t>業務課（WEB</a:t>
            </a:r>
            <a:r>
              <a:rPr lang="en-US" sz="3954" dirty="0">
                <a:solidFill>
                  <a:srgbClr val="FFFFFF"/>
                </a:solidFill>
                <a:latin typeface="Asap"/>
                <a:ea typeface="Asap"/>
                <a:cs typeface="Asap"/>
                <a:sym typeface="Asap"/>
              </a:rPr>
              <a:t>）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963304"/>
            <a:chOff x="0" y="0"/>
            <a:chExt cx="8829757" cy="14307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29756" cy="1430733"/>
            </a:xfrm>
            <a:custGeom>
              <a:avLst/>
              <a:gdLst/>
              <a:ahLst/>
              <a:cxnLst/>
              <a:rect l="l" t="t" r="r" b="b"/>
              <a:pathLst>
                <a:path w="8829756" h="1430733">
                  <a:moveTo>
                    <a:pt x="0" y="0"/>
                  </a:moveTo>
                  <a:lnTo>
                    <a:pt x="8829756" y="0"/>
                  </a:lnTo>
                  <a:lnTo>
                    <a:pt x="8829756" y="1430733"/>
                  </a:lnTo>
                  <a:lnTo>
                    <a:pt x="0" y="1430733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228600" y="3238500"/>
            <a:ext cx="6908916" cy="6675740"/>
          </a:xfrm>
          <a:custGeom>
            <a:avLst/>
            <a:gdLst/>
            <a:ahLst/>
            <a:cxnLst/>
            <a:rect l="l" t="t" r="r" b="b"/>
            <a:pathLst>
              <a:path w="6908916" h="6675740">
                <a:moveTo>
                  <a:pt x="0" y="0"/>
                </a:moveTo>
                <a:lnTo>
                  <a:pt x="6908916" y="0"/>
                </a:lnTo>
                <a:lnTo>
                  <a:pt x="6908916" y="6675740"/>
                </a:lnTo>
                <a:lnTo>
                  <a:pt x="0" y="6675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vi-VN" dirty="0"/>
          </a:p>
        </p:txBody>
      </p:sp>
      <p:sp>
        <p:nvSpPr>
          <p:cNvPr id="6" name="TextBox 6"/>
          <p:cNvSpPr txBox="1"/>
          <p:nvPr/>
        </p:nvSpPr>
        <p:spPr>
          <a:xfrm>
            <a:off x="533400" y="800100"/>
            <a:ext cx="7187939" cy="85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CAD DESIGN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4F202D8-5887-FBAF-854B-3A0970DC9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8485528"/>
              </p:ext>
            </p:extLst>
          </p:nvPr>
        </p:nvGraphicFramePr>
        <p:xfrm>
          <a:off x="8534400" y="3125422"/>
          <a:ext cx="9601200" cy="678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Graphic spid="9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06D1E24-A713-AD61-92A1-B84902F1B6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486" y="2561653"/>
            <a:ext cx="5003802" cy="3570077"/>
          </a:xfrm>
          <a:prstGeom prst="rect">
            <a:avLst/>
          </a:prstGeom>
        </p:spPr>
      </p:pic>
      <p:grpSp>
        <p:nvGrpSpPr>
          <p:cNvPr id="21" name="Group 10">
            <a:extLst>
              <a:ext uri="{FF2B5EF4-FFF2-40B4-BE49-F238E27FC236}">
                <a16:creationId xmlns:a16="http://schemas.microsoft.com/office/drawing/2014/main" id="{E45219CF-66A2-8B51-1CD2-7103147C4663}"/>
              </a:ext>
            </a:extLst>
          </p:cNvPr>
          <p:cNvGrpSpPr/>
          <p:nvPr/>
        </p:nvGrpSpPr>
        <p:grpSpPr>
          <a:xfrm>
            <a:off x="4898925" y="3048100"/>
            <a:ext cx="4626076" cy="3210368"/>
            <a:chOff x="0" y="0"/>
            <a:chExt cx="7132059" cy="5490058"/>
          </a:xfrm>
        </p:grpSpPr>
        <p:pic>
          <p:nvPicPr>
            <p:cNvPr id="22" name="Picture 11">
              <a:extLst>
                <a:ext uri="{FF2B5EF4-FFF2-40B4-BE49-F238E27FC236}">
                  <a16:creationId xmlns:a16="http://schemas.microsoft.com/office/drawing/2014/main" id="{0F638BD5-7F5F-3A0D-78DD-812330647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830" r="2830"/>
            <a:stretch>
              <a:fillRect/>
            </a:stretch>
          </p:blipFill>
          <p:spPr>
            <a:xfrm>
              <a:off x="0" y="0"/>
              <a:ext cx="7132059" cy="5490058"/>
            </a:xfrm>
            <a:prstGeom prst="rect">
              <a:avLst/>
            </a:prstGeom>
          </p:spPr>
        </p:pic>
      </p:grpSp>
      <p:sp>
        <p:nvSpPr>
          <p:cNvPr id="23" name="TextBox 18">
            <a:extLst>
              <a:ext uri="{FF2B5EF4-FFF2-40B4-BE49-F238E27FC236}">
                <a16:creationId xmlns:a16="http://schemas.microsoft.com/office/drawing/2014/main" id="{27A5AF62-6504-4143-2050-5ADE620BA2AA}"/>
              </a:ext>
            </a:extLst>
          </p:cNvPr>
          <p:cNvSpPr txBox="1"/>
          <p:nvPr/>
        </p:nvSpPr>
        <p:spPr>
          <a:xfrm>
            <a:off x="4901382" y="2580097"/>
            <a:ext cx="4650891" cy="3695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altLang="ja-JP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TSUBOHIROI</a:t>
            </a:r>
            <a:endParaRPr lang="en-US" sz="2399" dirty="0">
              <a:solidFill>
                <a:srgbClr val="1E3256"/>
              </a:solidFill>
              <a:latin typeface="Asap"/>
              <a:ea typeface="Asap"/>
              <a:cs typeface="Asap"/>
              <a:sym typeface="Asap"/>
            </a:endParaRPr>
          </a:p>
        </p:txBody>
      </p:sp>
      <p:pic>
        <p:nvPicPr>
          <p:cNvPr id="25" name="図 8">
            <a:extLst>
              <a:ext uri="{FF2B5EF4-FFF2-40B4-BE49-F238E27FC236}">
                <a16:creationId xmlns:a16="http://schemas.microsoft.com/office/drawing/2014/main" id="{EBAEF32B-1D19-3F7C-4D8D-B4E5CEAAA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2486" y="6651478"/>
            <a:ext cx="5003802" cy="36355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TextBox 18">
            <a:extLst>
              <a:ext uri="{FF2B5EF4-FFF2-40B4-BE49-F238E27FC236}">
                <a16:creationId xmlns:a16="http://schemas.microsoft.com/office/drawing/2014/main" id="{16EE77C2-5DAB-A702-2994-BC30F63027C4}"/>
              </a:ext>
            </a:extLst>
          </p:cNvPr>
          <p:cNvSpPr txBox="1"/>
          <p:nvPr/>
        </p:nvSpPr>
        <p:spPr>
          <a:xfrm>
            <a:off x="-79829" y="6206810"/>
            <a:ext cx="4971145" cy="3695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altLang="ja-JP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NETEAGLECAD</a:t>
            </a:r>
            <a:endParaRPr lang="en-US" sz="2399" dirty="0">
              <a:solidFill>
                <a:srgbClr val="1E3256"/>
              </a:solidFill>
              <a:latin typeface="Asap"/>
              <a:ea typeface="Asap"/>
              <a:cs typeface="Asap"/>
              <a:sym typeface="Asap"/>
            </a:endParaRPr>
          </a:p>
        </p:txBody>
      </p:sp>
      <p:pic>
        <p:nvPicPr>
          <p:cNvPr id="28" name="図 14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F8B9614D-510D-182C-8722-FBFCCE0BBB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r="23113"/>
          <a:stretch>
            <a:fillRect/>
          </a:stretch>
        </p:blipFill>
        <p:spPr>
          <a:xfrm>
            <a:off x="9562341" y="6736105"/>
            <a:ext cx="4971146" cy="3580824"/>
          </a:xfrm>
          <a:prstGeom prst="rect">
            <a:avLst/>
          </a:prstGeom>
        </p:spPr>
      </p:pic>
      <p:sp>
        <p:nvSpPr>
          <p:cNvPr id="30" name="TextBox 18">
            <a:extLst>
              <a:ext uri="{FF2B5EF4-FFF2-40B4-BE49-F238E27FC236}">
                <a16:creationId xmlns:a16="http://schemas.microsoft.com/office/drawing/2014/main" id="{32AD4289-E4BD-D011-0AD3-260CB1208C7C}"/>
              </a:ext>
            </a:extLst>
          </p:cNvPr>
          <p:cNvSpPr txBox="1"/>
          <p:nvPr/>
        </p:nvSpPr>
        <p:spPr>
          <a:xfrm>
            <a:off x="9562340" y="6366517"/>
            <a:ext cx="4971146" cy="3695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altLang="ja-JP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JWW CAD</a:t>
            </a:r>
            <a:endParaRPr lang="en-US" sz="2399" dirty="0">
              <a:solidFill>
                <a:srgbClr val="1E3256"/>
              </a:solidFill>
              <a:latin typeface="Asap"/>
              <a:ea typeface="Asap"/>
              <a:cs typeface="Asap"/>
              <a:sym typeface="Asap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47D56C2-BD24-565B-9AE7-18E08E6FB6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29" y="6356883"/>
            <a:ext cx="4593772" cy="3948985"/>
          </a:xfrm>
          <a:prstGeom prst="rect">
            <a:avLst/>
          </a:prstGeom>
        </p:spPr>
      </p:pic>
      <p:grpSp>
        <p:nvGrpSpPr>
          <p:cNvPr id="5" name="Group 2">
            <a:extLst>
              <a:ext uri="{FF2B5EF4-FFF2-40B4-BE49-F238E27FC236}">
                <a16:creationId xmlns:a16="http://schemas.microsoft.com/office/drawing/2014/main" id="{61D7CF18-5C8B-B582-FEC7-7859F58AFAD1}"/>
              </a:ext>
            </a:extLst>
          </p:cNvPr>
          <p:cNvGrpSpPr/>
          <p:nvPr/>
        </p:nvGrpSpPr>
        <p:grpSpPr>
          <a:xfrm>
            <a:off x="-120094" y="-385674"/>
            <a:ext cx="18375437" cy="2963304"/>
            <a:chOff x="0" y="0"/>
            <a:chExt cx="8829757" cy="1430733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78546726-EE6B-DDC0-CBB1-6A2618B5C082}"/>
                </a:ext>
              </a:extLst>
            </p:cNvPr>
            <p:cNvSpPr/>
            <p:nvPr/>
          </p:nvSpPr>
          <p:spPr>
            <a:xfrm>
              <a:off x="0" y="0"/>
              <a:ext cx="8829756" cy="1430733"/>
            </a:xfrm>
            <a:custGeom>
              <a:avLst/>
              <a:gdLst/>
              <a:ahLst/>
              <a:cxnLst/>
              <a:rect l="l" t="t" r="r" b="b"/>
              <a:pathLst>
                <a:path w="8829756" h="1430733">
                  <a:moveTo>
                    <a:pt x="0" y="0"/>
                  </a:moveTo>
                  <a:lnTo>
                    <a:pt x="8829756" y="0"/>
                  </a:lnTo>
                  <a:lnTo>
                    <a:pt x="8829756" y="1430733"/>
                  </a:lnTo>
                  <a:lnTo>
                    <a:pt x="0" y="1430733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C0450F-292E-7AB3-9E99-1A690624DD0D}"/>
              </a:ext>
            </a:extLst>
          </p:cNvPr>
          <p:cNvSpPr txBox="1"/>
          <p:nvPr/>
        </p:nvSpPr>
        <p:spPr>
          <a:xfrm>
            <a:off x="5500912" y="130757"/>
            <a:ext cx="6919686" cy="15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 b="1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4</a:t>
            </a:r>
            <a:r>
              <a:rPr lang="en-US" sz="5600" b="1" baseline="30000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TH</a:t>
            </a:r>
            <a:r>
              <a:rPr lang="en-US" sz="5600" b="1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 FLOOR</a:t>
            </a:r>
          </a:p>
          <a:p>
            <a:pPr algn="ctr">
              <a:lnSpc>
                <a:spcPts val="6720"/>
              </a:lnSpc>
            </a:pPr>
            <a:r>
              <a:rPr lang="en-US" sz="3600" b="1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ADMIN - ACCOUNTING - TEAM 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4F7215-37BB-3C74-C7E8-CF3E343E5E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75741" y="2588690"/>
            <a:ext cx="3679600" cy="42312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AEF0B7-70BB-49B9-024A-1A667B460D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33486" y="6749480"/>
            <a:ext cx="3679599" cy="33470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1F9942-39A5-ADDA-2323-B6D2EE3C3B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5055" y="2561653"/>
            <a:ext cx="4980685" cy="3210368"/>
          </a:xfrm>
          <a:prstGeom prst="rect">
            <a:avLst/>
          </a:prstGeom>
        </p:spPr>
      </p:pic>
      <p:sp>
        <p:nvSpPr>
          <p:cNvPr id="11" name="TextBox 18">
            <a:extLst>
              <a:ext uri="{FF2B5EF4-FFF2-40B4-BE49-F238E27FC236}">
                <a16:creationId xmlns:a16="http://schemas.microsoft.com/office/drawing/2014/main" id="{727C946C-E68A-FCCC-60CE-44F4D633578E}"/>
              </a:ext>
            </a:extLst>
          </p:cNvPr>
          <p:cNvSpPr txBox="1"/>
          <p:nvPr/>
        </p:nvSpPr>
        <p:spPr>
          <a:xfrm>
            <a:off x="9674648" y="5750015"/>
            <a:ext cx="4971146" cy="3695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400" b="1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  <a:sym typeface="Asap"/>
              </a:rPr>
              <a:t>ADMIN- ACCOUNTING</a:t>
            </a:r>
            <a:endParaRPr lang="en-US" sz="2399" dirty="0">
              <a:solidFill>
                <a:schemeClr val="bg1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767B1-0A87-4878-CC93-93B48C48B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>
            <a:extLst>
              <a:ext uri="{FF2B5EF4-FFF2-40B4-BE49-F238E27FC236}">
                <a16:creationId xmlns:a16="http://schemas.microsoft.com/office/drawing/2014/main" id="{BAA1AD28-1F27-60EB-CD23-CAB83989C664}"/>
              </a:ext>
            </a:extLst>
          </p:cNvPr>
          <p:cNvSpPr txBox="1"/>
          <p:nvPr/>
        </p:nvSpPr>
        <p:spPr>
          <a:xfrm>
            <a:off x="4953000" y="2610814"/>
            <a:ext cx="54102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ja-JP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TOACAD</a:t>
            </a:r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52DBDD85-056A-0CA6-DC5B-3F10D65C4392}"/>
              </a:ext>
            </a:extLst>
          </p:cNvPr>
          <p:cNvSpPr txBox="1"/>
          <p:nvPr/>
        </p:nvSpPr>
        <p:spPr>
          <a:xfrm>
            <a:off x="-79829" y="6206808"/>
            <a:ext cx="518522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ja-JP" sz="2400" b="1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ARCHITREND ZERO</a:t>
            </a:r>
            <a:endParaRPr lang="en-US" altLang="ja-JP" sz="2400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E52A5C0D-8308-B95D-46AB-2698F4C1257C}"/>
              </a:ext>
            </a:extLst>
          </p:cNvPr>
          <p:cNvGrpSpPr/>
          <p:nvPr/>
        </p:nvGrpSpPr>
        <p:grpSpPr>
          <a:xfrm>
            <a:off x="5072742" y="3038332"/>
            <a:ext cx="5290458" cy="3160151"/>
            <a:chOff x="-4343375" y="2543151"/>
            <a:chExt cx="8320384" cy="4744999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F33AF2C3-85CD-E634-D245-3995570BD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0249" b="10249"/>
            <a:stretch>
              <a:fillRect/>
            </a:stretch>
          </p:blipFill>
          <p:spPr>
            <a:xfrm>
              <a:off x="-4343375" y="2543151"/>
              <a:ext cx="8320384" cy="4744999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825DEA1-84FB-F0D6-E85B-8DE1F0D9FA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487" y="2577630"/>
            <a:ext cx="5185229" cy="35876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89CE22-29C8-AC9D-DC5F-0C09D956A7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628" y="6835388"/>
            <a:ext cx="4388727" cy="3320855"/>
          </a:xfrm>
          <a:prstGeom prst="rect">
            <a:avLst/>
          </a:prstGeom>
        </p:spPr>
      </p:pic>
      <p:grpSp>
        <p:nvGrpSpPr>
          <p:cNvPr id="7" name="Group 8">
            <a:extLst>
              <a:ext uri="{FF2B5EF4-FFF2-40B4-BE49-F238E27FC236}">
                <a16:creationId xmlns:a16="http://schemas.microsoft.com/office/drawing/2014/main" id="{9EC0AC26-456E-04E8-1DB4-1AE50BF8C074}"/>
              </a:ext>
            </a:extLst>
          </p:cNvPr>
          <p:cNvGrpSpPr/>
          <p:nvPr/>
        </p:nvGrpSpPr>
        <p:grpSpPr>
          <a:xfrm>
            <a:off x="-79829" y="6617910"/>
            <a:ext cx="5185229" cy="3669090"/>
            <a:chOff x="0" y="0"/>
            <a:chExt cx="6148818" cy="4171669"/>
          </a:xfrm>
        </p:grpSpPr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744128B5-92F9-5006-D332-6A2E5C2D6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475" b="1475"/>
            <a:stretch>
              <a:fillRect/>
            </a:stretch>
          </p:blipFill>
          <p:spPr>
            <a:xfrm>
              <a:off x="0" y="0"/>
              <a:ext cx="6148818" cy="4171669"/>
            </a:xfrm>
            <a:prstGeom prst="rect">
              <a:avLst/>
            </a:prstGeom>
          </p:spPr>
        </p:pic>
      </p:grpSp>
      <p:sp>
        <p:nvSpPr>
          <p:cNvPr id="6" name="Freeform 3">
            <a:extLst>
              <a:ext uri="{FF2B5EF4-FFF2-40B4-BE49-F238E27FC236}">
                <a16:creationId xmlns:a16="http://schemas.microsoft.com/office/drawing/2014/main" id="{CB40BE21-B8D5-A479-92C4-55A49392B9EF}"/>
              </a:ext>
            </a:extLst>
          </p:cNvPr>
          <p:cNvSpPr/>
          <p:nvPr/>
        </p:nvSpPr>
        <p:spPr>
          <a:xfrm>
            <a:off x="-120094" y="-385674"/>
            <a:ext cx="18375435" cy="2963304"/>
          </a:xfrm>
          <a:custGeom>
            <a:avLst/>
            <a:gdLst/>
            <a:ahLst/>
            <a:cxnLst/>
            <a:rect l="l" t="t" r="r" b="b"/>
            <a:pathLst>
              <a:path w="8829756" h="1430733">
                <a:moveTo>
                  <a:pt x="0" y="0"/>
                </a:moveTo>
                <a:lnTo>
                  <a:pt x="8829756" y="0"/>
                </a:lnTo>
                <a:lnTo>
                  <a:pt x="8829756" y="1430733"/>
                </a:lnTo>
                <a:lnTo>
                  <a:pt x="0" y="1430733"/>
                </a:lnTo>
                <a:close/>
              </a:path>
            </a:pathLst>
          </a:custGeom>
          <a:solidFill>
            <a:srgbClr val="1E3256"/>
          </a:solidFill>
        </p:spPr>
        <p:txBody>
          <a:bodyPr/>
          <a:lstStyle/>
          <a:p>
            <a:endParaRPr lang="vi-V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12F490-0696-6873-DAEC-C8E0EFDE335B}"/>
              </a:ext>
            </a:extLst>
          </p:cNvPr>
          <p:cNvSpPr txBox="1"/>
          <p:nvPr/>
        </p:nvSpPr>
        <p:spPr>
          <a:xfrm>
            <a:off x="5500912" y="130757"/>
            <a:ext cx="6919686" cy="15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 b="1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3</a:t>
            </a:r>
            <a:r>
              <a:rPr lang="en-US" sz="5600" b="1" baseline="30000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RD</a:t>
            </a:r>
            <a:r>
              <a:rPr lang="en-US" sz="5600" b="1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 FLOOR</a:t>
            </a:r>
          </a:p>
          <a:p>
            <a:pPr algn="ctr">
              <a:lnSpc>
                <a:spcPts val="6720"/>
              </a:lnSpc>
            </a:pPr>
            <a:r>
              <a:rPr lang="en-US" sz="3600" b="1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TEAM 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F3E458-5B16-E85D-87C6-C547EB1F64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3032" y="2624853"/>
            <a:ext cx="4638368" cy="421053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802ABA6-FF91-3B9D-73FE-5444C80003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78000" y="6788166"/>
            <a:ext cx="3777341" cy="345043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AAA96CF-55C6-3512-C7D1-EB0B3E3319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5400" y="6277563"/>
            <a:ext cx="5185229" cy="41217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81B4802-3CE1-81A9-FCBA-32EE1E0802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57322" y="2610814"/>
            <a:ext cx="3266064" cy="41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81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BA929-A80E-4B71-B900-BA8CAFAAC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>
            <a:extLst>
              <a:ext uri="{FF2B5EF4-FFF2-40B4-BE49-F238E27FC236}">
                <a16:creationId xmlns:a16="http://schemas.microsoft.com/office/drawing/2014/main" id="{F26B0DE8-FF5B-C386-F927-1422ABA67867}"/>
              </a:ext>
            </a:extLst>
          </p:cNvPr>
          <p:cNvSpPr txBox="1"/>
          <p:nvPr/>
        </p:nvSpPr>
        <p:spPr>
          <a:xfrm>
            <a:off x="4835013" y="2591006"/>
            <a:ext cx="5223387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ja-JP" sz="2400" b="1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HEIBE-KUN</a:t>
            </a:r>
            <a:endParaRPr lang="en-US" altLang="ja-JP" sz="2400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15CF511A-E1EA-CF95-A91F-F0A6C3ECC03A}"/>
              </a:ext>
            </a:extLst>
          </p:cNvPr>
          <p:cNvSpPr txBox="1"/>
          <p:nvPr/>
        </p:nvSpPr>
        <p:spPr>
          <a:xfrm>
            <a:off x="-79829" y="6206810"/>
            <a:ext cx="4880429" cy="3695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ja-JP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SUPERSOFT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C7F4C0-7950-3665-4635-934021506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829" y="2591006"/>
            <a:ext cx="4880429" cy="36293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58DDD9-F662-411A-DF5E-458CB113F3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013" y="6365795"/>
            <a:ext cx="5223387" cy="3921206"/>
          </a:xfrm>
          <a:prstGeom prst="rect">
            <a:avLst/>
          </a:prstGeom>
        </p:spPr>
      </p:pic>
      <p:pic>
        <p:nvPicPr>
          <p:cNvPr id="12" name="図 19" descr="コンピューターのスクリーンショット&#10;&#10;AI 生成コンテンツは誤りを含む可能性があります。">
            <a:extLst>
              <a:ext uri="{FF2B5EF4-FFF2-40B4-BE49-F238E27FC236}">
                <a16:creationId xmlns:a16="http://schemas.microsoft.com/office/drawing/2014/main" id="{F56E6D4A-8E63-67A4-80B9-7C62163453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132" t="21895" r="34351" b="14683"/>
          <a:stretch>
            <a:fillRect/>
          </a:stretch>
        </p:blipFill>
        <p:spPr>
          <a:xfrm>
            <a:off x="4835013" y="2960337"/>
            <a:ext cx="5223387" cy="3347357"/>
          </a:xfrm>
          <a:prstGeom prst="rect">
            <a:avLst/>
          </a:prstGeom>
        </p:spPr>
      </p:pic>
      <p:pic>
        <p:nvPicPr>
          <p:cNvPr id="13" name="図 3">
            <a:extLst>
              <a:ext uri="{FF2B5EF4-FFF2-40B4-BE49-F238E27FC236}">
                <a16:creationId xmlns:a16="http://schemas.microsoft.com/office/drawing/2014/main" id="{9540E322-D1BB-0EE7-A3FA-0325B0C295C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77"/>
          <a:stretch>
            <a:fillRect/>
          </a:stretch>
        </p:blipFill>
        <p:spPr>
          <a:xfrm>
            <a:off x="-95280" y="6576398"/>
            <a:ext cx="4895880" cy="3710602"/>
          </a:xfrm>
          <a:prstGeom prst="rect">
            <a:avLst/>
          </a:prstGeom>
        </p:spPr>
      </p:pic>
      <p:pic>
        <p:nvPicPr>
          <p:cNvPr id="14" name="図 74">
            <a:extLst>
              <a:ext uri="{FF2B5EF4-FFF2-40B4-BE49-F238E27FC236}">
                <a16:creationId xmlns:a16="http://schemas.microsoft.com/office/drawing/2014/main" id="{00000000-0008-0000-0000-00004B0000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2813" y="6516947"/>
            <a:ext cx="3927987" cy="3770053"/>
          </a:xfrm>
          <a:prstGeom prst="rect">
            <a:avLst/>
          </a:prstGeom>
        </p:spPr>
      </p:pic>
      <p:sp>
        <p:nvSpPr>
          <p:cNvPr id="15" name="TextBox 18">
            <a:extLst>
              <a:ext uri="{FF2B5EF4-FFF2-40B4-BE49-F238E27FC236}">
                <a16:creationId xmlns:a16="http://schemas.microsoft.com/office/drawing/2014/main" id="{C5510C89-8752-FAF1-90B4-5DD6B93FEC0F}"/>
              </a:ext>
            </a:extLst>
          </p:cNvPr>
          <p:cNvSpPr txBox="1"/>
          <p:nvPr/>
        </p:nvSpPr>
        <p:spPr>
          <a:xfrm>
            <a:off x="10092813" y="6093033"/>
            <a:ext cx="3927987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ja-JP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NHẬP LIỆU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9EF84E-051D-156A-3527-DB4A2BCAA5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814" y="2591005"/>
            <a:ext cx="3927986" cy="3447446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32805914-663F-3603-4CA2-D4D0AF03A665}"/>
              </a:ext>
            </a:extLst>
          </p:cNvPr>
          <p:cNvSpPr/>
          <p:nvPr/>
        </p:nvSpPr>
        <p:spPr>
          <a:xfrm>
            <a:off x="-120094" y="-385674"/>
            <a:ext cx="18375435" cy="2963304"/>
          </a:xfrm>
          <a:custGeom>
            <a:avLst/>
            <a:gdLst/>
            <a:ahLst/>
            <a:cxnLst/>
            <a:rect l="l" t="t" r="r" b="b"/>
            <a:pathLst>
              <a:path w="8829756" h="1430733">
                <a:moveTo>
                  <a:pt x="0" y="0"/>
                </a:moveTo>
                <a:lnTo>
                  <a:pt x="8829756" y="0"/>
                </a:lnTo>
                <a:lnTo>
                  <a:pt x="8829756" y="1430733"/>
                </a:lnTo>
                <a:lnTo>
                  <a:pt x="0" y="1430733"/>
                </a:lnTo>
                <a:close/>
              </a:path>
            </a:pathLst>
          </a:custGeom>
          <a:solidFill>
            <a:srgbClr val="1E3256"/>
          </a:solidFill>
        </p:spPr>
        <p:txBody>
          <a:bodyPr/>
          <a:lstStyle/>
          <a:p>
            <a:endParaRPr lang="vi-V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88F033-9122-0FB3-837B-0FBA68677868}"/>
              </a:ext>
            </a:extLst>
          </p:cNvPr>
          <p:cNvSpPr txBox="1"/>
          <p:nvPr/>
        </p:nvSpPr>
        <p:spPr>
          <a:xfrm>
            <a:off x="5484936" y="296816"/>
            <a:ext cx="6919686" cy="1598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 b="1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2</a:t>
            </a:r>
            <a:r>
              <a:rPr lang="en-US" sz="5600" b="1" baseline="30000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ND</a:t>
            </a:r>
            <a:r>
              <a:rPr lang="en-US" sz="5600" b="1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 FLOOR</a:t>
            </a:r>
          </a:p>
          <a:p>
            <a:pPr algn="ctr">
              <a:lnSpc>
                <a:spcPts val="6720"/>
              </a:lnSpc>
            </a:pPr>
            <a:r>
              <a:rPr lang="en-US" sz="3600" b="1" dirty="0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TEAM B – TEAM 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D0241B-9CCD-6CD0-F360-27C7C4E99B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82252" y="6142543"/>
            <a:ext cx="4205748" cy="41444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15C774-D0F1-F5EF-B597-898FC9C1CD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82252" y="2611899"/>
            <a:ext cx="4173089" cy="353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84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05005-D16B-7A22-40B9-1DEFEB3DB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>
            <a:extLst>
              <a:ext uri="{FF2B5EF4-FFF2-40B4-BE49-F238E27FC236}">
                <a16:creationId xmlns:a16="http://schemas.microsoft.com/office/drawing/2014/main" id="{98CCEF3F-3C35-E94E-BCA9-CCAD2A145A4D}"/>
              </a:ext>
            </a:extLst>
          </p:cNvPr>
          <p:cNvSpPr txBox="1"/>
          <p:nvPr/>
        </p:nvSpPr>
        <p:spPr>
          <a:xfrm>
            <a:off x="50801" y="0"/>
            <a:ext cx="18237199" cy="537685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720"/>
              </a:lnSpc>
            </a:pP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Employee Training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Employees are trained in drawing interpretation, specialized software usage and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job-specific expertise.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Training typically takes 6–12 months.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720"/>
              </a:lnSpc>
            </a:pPr>
            <a:endParaRPr lang="en-US" sz="3000" dirty="0">
              <a:solidFill>
                <a:srgbClr val="1E3256"/>
              </a:solidFill>
              <a:latin typeface="Times New Roman" panose="02020603050405020304" pitchFamily="18" charset="0"/>
              <a:ea typeface="Faustina"/>
              <a:cs typeface="Times New Roman" panose="02020603050405020304" pitchFamily="18" charset="0"/>
              <a:sym typeface="Faustina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DB2616E-8A43-2BE4-5BA1-6389C7BD92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" y="4206512"/>
            <a:ext cx="8594271" cy="63068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A09884-3356-28B2-9C7A-CC3AF603E7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928" y="4206513"/>
            <a:ext cx="9610270" cy="630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03631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78871" y="1286015"/>
            <a:ext cx="13635949" cy="6609372"/>
            <a:chOff x="0" y="0"/>
            <a:chExt cx="3591361" cy="17407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91361" cy="1740740"/>
            </a:xfrm>
            <a:custGeom>
              <a:avLst/>
              <a:gdLst/>
              <a:ahLst/>
              <a:cxnLst/>
              <a:rect l="l" t="t" r="r" b="b"/>
              <a:pathLst>
                <a:path w="3591361" h="1740740">
                  <a:moveTo>
                    <a:pt x="0" y="0"/>
                  </a:moveTo>
                  <a:lnTo>
                    <a:pt x="3591361" y="0"/>
                  </a:lnTo>
                  <a:lnTo>
                    <a:pt x="3591361" y="1740740"/>
                  </a:lnTo>
                  <a:lnTo>
                    <a:pt x="0" y="1740740"/>
                  </a:ln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591361" cy="1788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-336896"/>
            <a:ext cx="18569839" cy="2728508"/>
            <a:chOff x="0" y="-95250"/>
            <a:chExt cx="6757459" cy="9154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57459" cy="820170"/>
            </a:xfrm>
            <a:custGeom>
              <a:avLst/>
              <a:gdLst/>
              <a:ahLst/>
              <a:cxnLst/>
              <a:rect l="l" t="t" r="r" b="b"/>
              <a:pathLst>
                <a:path w="6757459" h="820170">
                  <a:moveTo>
                    <a:pt x="0" y="0"/>
                  </a:moveTo>
                  <a:lnTo>
                    <a:pt x="6757459" y="0"/>
                  </a:lnTo>
                  <a:lnTo>
                    <a:pt x="6757459" y="820170"/>
                  </a:lnTo>
                  <a:lnTo>
                    <a:pt x="0" y="820170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r>
                <a:rPr lang="vi-VN" dirty="0"/>
                <a:t>Bonding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0"/>
              <a:ext cx="6757458" cy="91542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>
                <a:lnSpc>
                  <a:spcPts val="7139"/>
                </a:lnSpc>
              </a:pPr>
              <a:endPara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ts val="7139"/>
                </a:lnSpc>
              </a:pPr>
              <a:r>
                <a:rPr lang="en-US" sz="6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ANNUAL ACTIVITIES</a:t>
              </a:r>
            </a:p>
            <a:p>
              <a:pPr algn="ctr">
                <a:lnSpc>
                  <a:spcPts val="7139"/>
                </a:lnSpc>
              </a:pPr>
              <a:r>
                <a:rPr lang="en-US" sz="4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Faustina Bold"/>
                  <a:cs typeface="Times New Roman" panose="02020603050405020304" pitchFamily="18" charset="0"/>
                  <a:sym typeface="Faustina Bold"/>
                </a:rPr>
                <a:t>P</a:t>
              </a:r>
              <a:r>
                <a:rPr lang="en-US" sz="40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Faustina Bold"/>
                  <a:cs typeface="Times New Roman" panose="02020603050405020304" pitchFamily="18" charset="0"/>
                  <a:sym typeface="Faustina Bold"/>
                </a:rPr>
                <a:t>ICNIC       </a:t>
              </a:r>
              <a:r>
                <a:rPr lang="en-US" sz="40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Playfair Display Bold"/>
                  <a:cs typeface="Times New Roman" panose="02020603050405020304" pitchFamily="18" charset="0"/>
                  <a:sym typeface="Playfair Display Bold"/>
                </a:rPr>
                <a:t>• Relaxation • Energy • Bonding</a:t>
              </a:r>
            </a:p>
            <a:p>
              <a:pPr>
                <a:lnSpc>
                  <a:spcPts val="7139"/>
                </a:lnSpc>
              </a:pPr>
              <a:endPara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Playfair Display Bold"/>
                <a:cs typeface="Times New Roman" panose="02020603050405020304" pitchFamily="18" charset="0"/>
                <a:sym typeface="Playfair Display Bold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8219706" y="2253869"/>
            <a:ext cx="10350130" cy="4900106"/>
          </a:xfrm>
          <a:custGeom>
            <a:avLst/>
            <a:gdLst/>
            <a:ahLst/>
            <a:cxnLst/>
            <a:rect l="l" t="t" r="r" b="b"/>
            <a:pathLst>
              <a:path w="10068294" h="4900106">
                <a:moveTo>
                  <a:pt x="0" y="0"/>
                </a:moveTo>
                <a:lnTo>
                  <a:pt x="10068294" y="0"/>
                </a:lnTo>
                <a:lnTo>
                  <a:pt x="10068294" y="4900106"/>
                </a:lnTo>
                <a:lnTo>
                  <a:pt x="0" y="49001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161" r="-1427" b="-14775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9" name="Freeform 9"/>
          <p:cNvSpPr/>
          <p:nvPr/>
        </p:nvSpPr>
        <p:spPr>
          <a:xfrm>
            <a:off x="12599" y="7558492"/>
            <a:ext cx="4331781" cy="2728508"/>
          </a:xfrm>
          <a:custGeom>
            <a:avLst/>
            <a:gdLst/>
            <a:ahLst/>
            <a:cxnLst/>
            <a:rect l="l" t="t" r="r" b="b"/>
            <a:pathLst>
              <a:path w="4331781" h="2728508">
                <a:moveTo>
                  <a:pt x="0" y="0"/>
                </a:moveTo>
                <a:lnTo>
                  <a:pt x="4331781" y="0"/>
                </a:lnTo>
                <a:lnTo>
                  <a:pt x="4331781" y="2728508"/>
                </a:lnTo>
                <a:lnTo>
                  <a:pt x="0" y="27285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63" r="-3743" b="-8439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0" name="Freeform 10"/>
          <p:cNvSpPr/>
          <p:nvPr/>
        </p:nvSpPr>
        <p:spPr>
          <a:xfrm>
            <a:off x="14577416" y="7153975"/>
            <a:ext cx="3992420" cy="3133025"/>
          </a:xfrm>
          <a:custGeom>
            <a:avLst/>
            <a:gdLst/>
            <a:ahLst/>
            <a:cxnLst/>
            <a:rect l="l" t="t" r="r" b="b"/>
            <a:pathLst>
              <a:path w="3710584" h="3133025">
                <a:moveTo>
                  <a:pt x="0" y="0"/>
                </a:moveTo>
                <a:lnTo>
                  <a:pt x="3710584" y="0"/>
                </a:lnTo>
                <a:lnTo>
                  <a:pt x="3710584" y="3133025"/>
                </a:lnTo>
                <a:lnTo>
                  <a:pt x="0" y="31330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572" r="-18080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1" name="Freeform 11"/>
          <p:cNvSpPr/>
          <p:nvPr/>
        </p:nvSpPr>
        <p:spPr>
          <a:xfrm>
            <a:off x="8219706" y="7153975"/>
            <a:ext cx="3732858" cy="3133025"/>
          </a:xfrm>
          <a:custGeom>
            <a:avLst/>
            <a:gdLst/>
            <a:ahLst/>
            <a:cxnLst/>
            <a:rect l="l" t="t" r="r" b="b"/>
            <a:pathLst>
              <a:path w="3732858" h="3133025">
                <a:moveTo>
                  <a:pt x="0" y="0"/>
                </a:moveTo>
                <a:lnTo>
                  <a:pt x="3732858" y="0"/>
                </a:lnTo>
                <a:lnTo>
                  <a:pt x="3732858" y="3133025"/>
                </a:lnTo>
                <a:lnTo>
                  <a:pt x="0" y="3133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785" r="-8122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2" name="Freeform 12"/>
          <p:cNvSpPr/>
          <p:nvPr/>
        </p:nvSpPr>
        <p:spPr>
          <a:xfrm>
            <a:off x="12599" y="2253869"/>
            <a:ext cx="8207107" cy="5304622"/>
          </a:xfrm>
          <a:custGeom>
            <a:avLst/>
            <a:gdLst/>
            <a:ahLst/>
            <a:cxnLst/>
            <a:rect l="l" t="t" r="r" b="b"/>
            <a:pathLst>
              <a:path w="8207107" h="5304622">
                <a:moveTo>
                  <a:pt x="0" y="0"/>
                </a:moveTo>
                <a:lnTo>
                  <a:pt x="8207107" y="0"/>
                </a:lnTo>
                <a:lnTo>
                  <a:pt x="8207107" y="5304623"/>
                </a:lnTo>
                <a:lnTo>
                  <a:pt x="0" y="53046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487" b="-16603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3" name="Freeform 13"/>
          <p:cNvSpPr/>
          <p:nvPr/>
        </p:nvSpPr>
        <p:spPr>
          <a:xfrm>
            <a:off x="11952564" y="7153975"/>
            <a:ext cx="2624852" cy="3133025"/>
          </a:xfrm>
          <a:custGeom>
            <a:avLst/>
            <a:gdLst/>
            <a:ahLst/>
            <a:cxnLst/>
            <a:rect l="l" t="t" r="r" b="b"/>
            <a:pathLst>
              <a:path w="2624852" h="3133025">
                <a:moveTo>
                  <a:pt x="0" y="0"/>
                </a:moveTo>
                <a:lnTo>
                  <a:pt x="2624852" y="0"/>
                </a:lnTo>
                <a:lnTo>
                  <a:pt x="2624852" y="3133025"/>
                </a:lnTo>
                <a:lnTo>
                  <a:pt x="0" y="31330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308" b="-4398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4" name="Freeform 14"/>
          <p:cNvSpPr/>
          <p:nvPr/>
        </p:nvSpPr>
        <p:spPr>
          <a:xfrm>
            <a:off x="4344380" y="7558492"/>
            <a:ext cx="3875326" cy="2728508"/>
          </a:xfrm>
          <a:custGeom>
            <a:avLst/>
            <a:gdLst/>
            <a:ahLst/>
            <a:cxnLst/>
            <a:rect l="l" t="t" r="r" b="b"/>
            <a:pathLst>
              <a:path w="3875326" h="2728508">
                <a:moveTo>
                  <a:pt x="0" y="0"/>
                </a:moveTo>
                <a:lnTo>
                  <a:pt x="3875326" y="0"/>
                </a:lnTo>
                <a:lnTo>
                  <a:pt x="3875326" y="2728508"/>
                </a:lnTo>
                <a:lnTo>
                  <a:pt x="0" y="27285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64654" b="-48392"/>
            </a:stretch>
          </a:blipFill>
        </p:spPr>
        <p:txBody>
          <a:bodyPr/>
          <a:lstStyle/>
          <a:p>
            <a:endParaRPr lang="vi-VN"/>
          </a:p>
        </p:txBody>
      </p:sp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2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87309" y="2586125"/>
            <a:ext cx="8610216" cy="4604656"/>
          </a:xfrm>
          <a:custGeom>
            <a:avLst/>
            <a:gdLst/>
            <a:ahLst/>
            <a:cxnLst/>
            <a:rect l="l" t="t" r="r" b="b"/>
            <a:pathLst>
              <a:path w="8610216" h="4604656">
                <a:moveTo>
                  <a:pt x="0" y="0"/>
                </a:moveTo>
                <a:lnTo>
                  <a:pt x="8610216" y="0"/>
                </a:lnTo>
                <a:lnTo>
                  <a:pt x="8610216" y="4604656"/>
                </a:lnTo>
                <a:lnTo>
                  <a:pt x="0" y="46046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69" t="-4734" r="-2613" b="-30005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3" name="Freeform 3"/>
          <p:cNvSpPr/>
          <p:nvPr/>
        </p:nvSpPr>
        <p:spPr>
          <a:xfrm>
            <a:off x="0" y="2586125"/>
            <a:ext cx="9677784" cy="4282453"/>
          </a:xfrm>
          <a:custGeom>
            <a:avLst/>
            <a:gdLst/>
            <a:ahLst/>
            <a:cxnLst/>
            <a:rect l="l" t="t" r="r" b="b"/>
            <a:pathLst>
              <a:path w="9677784" h="4282453">
                <a:moveTo>
                  <a:pt x="0" y="0"/>
                </a:moveTo>
                <a:lnTo>
                  <a:pt x="9677784" y="0"/>
                </a:lnTo>
                <a:lnTo>
                  <a:pt x="9677784" y="4282453"/>
                </a:lnTo>
                <a:lnTo>
                  <a:pt x="0" y="42824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64" t="-43802" b="-30035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4" name="Freeform 4"/>
          <p:cNvSpPr/>
          <p:nvPr/>
        </p:nvSpPr>
        <p:spPr>
          <a:xfrm>
            <a:off x="5759" y="6868578"/>
            <a:ext cx="4557896" cy="3418422"/>
          </a:xfrm>
          <a:custGeom>
            <a:avLst/>
            <a:gdLst/>
            <a:ahLst/>
            <a:cxnLst/>
            <a:rect l="l" t="t" r="r" b="b"/>
            <a:pathLst>
              <a:path w="4557896" h="3418422">
                <a:moveTo>
                  <a:pt x="0" y="0"/>
                </a:moveTo>
                <a:lnTo>
                  <a:pt x="4557896" y="0"/>
                </a:lnTo>
                <a:lnTo>
                  <a:pt x="4557896" y="3418422"/>
                </a:lnTo>
                <a:lnTo>
                  <a:pt x="0" y="34184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52" r="-6352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5" name="Freeform 5"/>
          <p:cNvSpPr/>
          <p:nvPr/>
        </p:nvSpPr>
        <p:spPr>
          <a:xfrm>
            <a:off x="4573180" y="6868578"/>
            <a:ext cx="4580345" cy="3561192"/>
          </a:xfrm>
          <a:custGeom>
            <a:avLst/>
            <a:gdLst/>
            <a:ahLst/>
            <a:cxnLst/>
            <a:rect l="l" t="t" r="r" b="b"/>
            <a:pathLst>
              <a:path w="4580345" h="3561192">
                <a:moveTo>
                  <a:pt x="0" y="0"/>
                </a:moveTo>
                <a:lnTo>
                  <a:pt x="4580345" y="0"/>
                </a:lnTo>
                <a:lnTo>
                  <a:pt x="4580345" y="3561193"/>
                </a:lnTo>
                <a:lnTo>
                  <a:pt x="0" y="35611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895" r="-1895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6" name="Freeform 6"/>
          <p:cNvSpPr/>
          <p:nvPr/>
        </p:nvSpPr>
        <p:spPr>
          <a:xfrm>
            <a:off x="9153525" y="6868578"/>
            <a:ext cx="3090380" cy="3418422"/>
          </a:xfrm>
          <a:custGeom>
            <a:avLst/>
            <a:gdLst/>
            <a:ahLst/>
            <a:cxnLst/>
            <a:rect l="l" t="t" r="r" b="b"/>
            <a:pathLst>
              <a:path w="3090380" h="3418422">
                <a:moveTo>
                  <a:pt x="0" y="0"/>
                </a:moveTo>
                <a:lnTo>
                  <a:pt x="3090380" y="0"/>
                </a:lnTo>
                <a:lnTo>
                  <a:pt x="3090380" y="3418422"/>
                </a:lnTo>
                <a:lnTo>
                  <a:pt x="0" y="34184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0461" b="-10076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8" name="Freeform 8"/>
          <p:cNvSpPr/>
          <p:nvPr/>
        </p:nvSpPr>
        <p:spPr>
          <a:xfrm>
            <a:off x="12261206" y="6868578"/>
            <a:ext cx="6019018" cy="3418422"/>
          </a:xfrm>
          <a:custGeom>
            <a:avLst/>
            <a:gdLst/>
            <a:ahLst/>
            <a:cxnLst/>
            <a:rect l="l" t="t" r="r" b="b"/>
            <a:pathLst>
              <a:path w="6019018" h="3418422">
                <a:moveTo>
                  <a:pt x="0" y="0"/>
                </a:moveTo>
                <a:lnTo>
                  <a:pt x="6019018" y="0"/>
                </a:lnTo>
                <a:lnTo>
                  <a:pt x="6019018" y="3418422"/>
                </a:lnTo>
                <a:lnTo>
                  <a:pt x="0" y="34184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7788" r="-2665" b="-17788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9" name="TextBox 9"/>
          <p:cNvSpPr txBox="1"/>
          <p:nvPr/>
        </p:nvSpPr>
        <p:spPr>
          <a:xfrm>
            <a:off x="800676" y="214312"/>
            <a:ext cx="16801524" cy="1915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8040"/>
              </a:lnSpc>
              <a:spcBef>
                <a:spcPct val="0"/>
              </a:spcBef>
            </a:pPr>
            <a:r>
              <a: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COMPANY TRIP</a:t>
            </a:r>
          </a:p>
          <a:p>
            <a:pPr lvl="0" algn="ctr">
              <a:lnSpc>
                <a:spcPts val="804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EDECED"/>
                </a:solidFill>
                <a:latin typeface="Times New Roman" panose="02020603050405020304" pitchFamily="18" charset="0"/>
                <a:ea typeface="Playfair Display Bold"/>
                <a:cs typeface="Times New Roman" panose="02020603050405020304" pitchFamily="18" charset="0"/>
                <a:sym typeface="Playfair Display Bold"/>
              </a:rPr>
              <a:t>Let's experience together, let's grow together.</a:t>
            </a:r>
            <a:endParaRPr lang="en-US" sz="4000" b="1" u="none" strike="noStrike" dirty="0">
              <a:solidFill>
                <a:srgbClr val="EDECED"/>
              </a:solidFill>
              <a:latin typeface="Times New Roman" panose="02020603050405020304" pitchFamily="18" charset="0"/>
              <a:ea typeface="Playfair Display Bold"/>
              <a:cs typeface="Times New Roman" panose="02020603050405020304" pitchFamily="18" charset="0"/>
              <a:sym typeface="Playfair Display Bold"/>
            </a:endParaRPr>
          </a:p>
        </p:txBody>
      </p:sp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3212012"/>
            <a:chOff x="0" y="0"/>
            <a:chExt cx="8829757" cy="1550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29756" cy="1550814"/>
            </a:xfrm>
            <a:custGeom>
              <a:avLst/>
              <a:gdLst/>
              <a:ahLst/>
              <a:cxnLst/>
              <a:rect l="l" t="t" r="r" b="b"/>
              <a:pathLst>
                <a:path w="8829756" h="1550814">
                  <a:moveTo>
                    <a:pt x="0" y="0"/>
                  </a:moveTo>
                  <a:lnTo>
                    <a:pt x="8829756" y="0"/>
                  </a:lnTo>
                  <a:lnTo>
                    <a:pt x="8829756" y="1550814"/>
                  </a:lnTo>
                  <a:lnTo>
                    <a:pt x="0" y="1550814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3212012"/>
            <a:ext cx="1497365" cy="7074988"/>
            <a:chOff x="0" y="0"/>
            <a:chExt cx="722953" cy="34159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22953" cy="3415924"/>
            </a:xfrm>
            <a:custGeom>
              <a:avLst/>
              <a:gdLst/>
              <a:ahLst/>
              <a:cxnLst/>
              <a:rect l="l" t="t" r="r" b="b"/>
              <a:pathLst>
                <a:path w="722953" h="3415924">
                  <a:moveTo>
                    <a:pt x="0" y="0"/>
                  </a:moveTo>
                  <a:lnTo>
                    <a:pt x="722953" y="0"/>
                  </a:lnTo>
                  <a:lnTo>
                    <a:pt x="722953" y="3415924"/>
                  </a:lnTo>
                  <a:lnTo>
                    <a:pt x="0" y="3415924"/>
                  </a:lnTo>
                  <a:close/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vi-V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707293" y="6737763"/>
            <a:ext cx="5649096" cy="3549237"/>
            <a:chOff x="0" y="0"/>
            <a:chExt cx="7532129" cy="462271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rcRect t="9034" b="9034"/>
            <a:stretch>
              <a:fillRect/>
            </a:stretch>
          </p:blipFill>
          <p:spPr>
            <a:xfrm>
              <a:off x="0" y="0"/>
              <a:ext cx="7532129" cy="4622713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1" y="3107988"/>
            <a:ext cx="8707288" cy="3711977"/>
          </a:xfrm>
          <a:custGeom>
            <a:avLst/>
            <a:gdLst/>
            <a:ahLst/>
            <a:cxnLst/>
            <a:rect l="l" t="t" r="r" b="b"/>
            <a:pathLst>
              <a:path w="8707293" h="4130973">
                <a:moveTo>
                  <a:pt x="0" y="0"/>
                </a:moveTo>
                <a:lnTo>
                  <a:pt x="8707293" y="0"/>
                </a:lnTo>
                <a:lnTo>
                  <a:pt x="8707293" y="4130973"/>
                </a:lnTo>
                <a:lnTo>
                  <a:pt x="0" y="41309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2295" b="-13330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9" name="Freeform 9"/>
          <p:cNvSpPr/>
          <p:nvPr/>
        </p:nvSpPr>
        <p:spPr>
          <a:xfrm>
            <a:off x="14356390" y="6831709"/>
            <a:ext cx="3931610" cy="3537494"/>
          </a:xfrm>
          <a:custGeom>
            <a:avLst/>
            <a:gdLst/>
            <a:ahLst/>
            <a:cxnLst/>
            <a:rect l="l" t="t" r="r" b="b"/>
            <a:pathLst>
              <a:path w="3785719" h="3537494">
                <a:moveTo>
                  <a:pt x="0" y="0"/>
                </a:moveTo>
                <a:lnTo>
                  <a:pt x="3785719" y="0"/>
                </a:lnTo>
                <a:lnTo>
                  <a:pt x="3785719" y="3537493"/>
                </a:lnTo>
                <a:lnTo>
                  <a:pt x="0" y="35374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193" r="-15397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1" name="Freeform 11"/>
          <p:cNvSpPr/>
          <p:nvPr/>
        </p:nvSpPr>
        <p:spPr>
          <a:xfrm>
            <a:off x="3977864" y="6794813"/>
            <a:ext cx="4729430" cy="3492187"/>
          </a:xfrm>
          <a:custGeom>
            <a:avLst/>
            <a:gdLst/>
            <a:ahLst/>
            <a:cxnLst/>
            <a:rect l="l" t="t" r="r" b="b"/>
            <a:pathLst>
              <a:path w="4729430" h="3409983">
                <a:moveTo>
                  <a:pt x="0" y="0"/>
                </a:moveTo>
                <a:lnTo>
                  <a:pt x="4729429" y="0"/>
                </a:lnTo>
                <a:lnTo>
                  <a:pt x="4729429" y="3409983"/>
                </a:lnTo>
                <a:lnTo>
                  <a:pt x="0" y="34099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898" r="-4613" b="-6788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2" name="Freeform 12"/>
          <p:cNvSpPr/>
          <p:nvPr/>
        </p:nvSpPr>
        <p:spPr>
          <a:xfrm>
            <a:off x="0" y="6831709"/>
            <a:ext cx="3977864" cy="3455291"/>
          </a:xfrm>
          <a:custGeom>
            <a:avLst/>
            <a:gdLst/>
            <a:ahLst/>
            <a:cxnLst/>
            <a:rect l="l" t="t" r="r" b="b"/>
            <a:pathLst>
              <a:path w="3977864" h="3455291">
                <a:moveTo>
                  <a:pt x="0" y="0"/>
                </a:moveTo>
                <a:lnTo>
                  <a:pt x="3977864" y="0"/>
                </a:lnTo>
                <a:lnTo>
                  <a:pt x="3977864" y="3455291"/>
                </a:lnTo>
                <a:lnTo>
                  <a:pt x="0" y="34552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839" r="-8977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3" name="TextBox 13"/>
          <p:cNvSpPr txBox="1"/>
          <p:nvPr/>
        </p:nvSpPr>
        <p:spPr>
          <a:xfrm>
            <a:off x="3582306" y="589278"/>
            <a:ext cx="11123386" cy="1978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39"/>
              </a:lnSpc>
            </a:pPr>
            <a:r>
              <a: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SPORTS DAY</a:t>
            </a:r>
          </a:p>
          <a:p>
            <a:pPr algn="ctr">
              <a:lnSpc>
                <a:spcPts val="8339"/>
              </a:lnSpc>
            </a:pPr>
            <a:r>
              <a:rPr lang="en-US" sz="3850" b="1" dirty="0">
                <a:solidFill>
                  <a:srgbClr val="FFFFFF"/>
                </a:solidFill>
                <a:latin typeface="Times New Roman" panose="02020603050405020304" pitchFamily="18" charset="0"/>
                <a:ea typeface="Playfair Display Bold"/>
                <a:cs typeface="Times New Roman" panose="02020603050405020304" pitchFamily="18" charset="0"/>
                <a:sym typeface="Playfair Display Bold"/>
              </a:rPr>
              <a:t>One team, one spirit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20AAB1-7783-0EA7-0D8D-FDACFB32B4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118" y="3107988"/>
            <a:ext cx="4648200" cy="3733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D5FD6F-6888-8F9A-CDAE-6168AB5BF2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290" y="3107988"/>
            <a:ext cx="4932510" cy="3686825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3212012"/>
            <a:chOff x="0" y="0"/>
            <a:chExt cx="8829757" cy="1550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29756" cy="1550814"/>
            </a:xfrm>
            <a:custGeom>
              <a:avLst/>
              <a:gdLst/>
              <a:ahLst/>
              <a:cxnLst/>
              <a:rect l="l" t="t" r="r" b="b"/>
              <a:pathLst>
                <a:path w="8829756" h="1550814">
                  <a:moveTo>
                    <a:pt x="0" y="0"/>
                  </a:moveTo>
                  <a:lnTo>
                    <a:pt x="8829756" y="0"/>
                  </a:lnTo>
                  <a:lnTo>
                    <a:pt x="8829756" y="1550814"/>
                  </a:lnTo>
                  <a:lnTo>
                    <a:pt x="0" y="1550814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/>
            </a:p>
          </p:txBody>
        </p:sp>
      </p:grpSp>
      <p:sp>
        <p:nvSpPr>
          <p:cNvPr id="4" name="Freeform 4"/>
          <p:cNvSpPr/>
          <p:nvPr/>
        </p:nvSpPr>
        <p:spPr>
          <a:xfrm>
            <a:off x="4069435" y="3212012"/>
            <a:ext cx="6872483" cy="4405525"/>
          </a:xfrm>
          <a:custGeom>
            <a:avLst/>
            <a:gdLst/>
            <a:ahLst/>
            <a:cxnLst/>
            <a:rect l="l" t="t" r="r" b="b"/>
            <a:pathLst>
              <a:path w="6872483" h="4405525">
                <a:moveTo>
                  <a:pt x="0" y="0"/>
                </a:moveTo>
                <a:lnTo>
                  <a:pt x="6872483" y="0"/>
                </a:lnTo>
                <a:lnTo>
                  <a:pt x="6872483" y="4405526"/>
                </a:lnTo>
                <a:lnTo>
                  <a:pt x="0" y="4405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7" t="-21320" r="-1847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5" name="Freeform 5"/>
          <p:cNvSpPr/>
          <p:nvPr/>
        </p:nvSpPr>
        <p:spPr>
          <a:xfrm>
            <a:off x="0" y="3212012"/>
            <a:ext cx="4069435" cy="3607888"/>
          </a:xfrm>
          <a:custGeom>
            <a:avLst/>
            <a:gdLst/>
            <a:ahLst/>
            <a:cxnLst/>
            <a:rect l="l" t="t" r="r" b="b"/>
            <a:pathLst>
              <a:path w="4069435" h="3212254">
                <a:moveTo>
                  <a:pt x="0" y="0"/>
                </a:moveTo>
                <a:lnTo>
                  <a:pt x="4069435" y="0"/>
                </a:lnTo>
                <a:lnTo>
                  <a:pt x="4069435" y="3212254"/>
                </a:lnTo>
                <a:lnTo>
                  <a:pt x="0" y="321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24" r="-2624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7" name="Freeform 7"/>
          <p:cNvSpPr/>
          <p:nvPr/>
        </p:nvSpPr>
        <p:spPr>
          <a:xfrm>
            <a:off x="10941918" y="3212012"/>
            <a:ext cx="3506054" cy="4204640"/>
          </a:xfrm>
          <a:custGeom>
            <a:avLst/>
            <a:gdLst/>
            <a:ahLst/>
            <a:cxnLst/>
            <a:rect l="l" t="t" r="r" b="b"/>
            <a:pathLst>
              <a:path w="3506054" h="4204640">
                <a:moveTo>
                  <a:pt x="0" y="0"/>
                </a:moveTo>
                <a:lnTo>
                  <a:pt x="3506054" y="0"/>
                </a:lnTo>
                <a:lnTo>
                  <a:pt x="3506054" y="4204641"/>
                </a:lnTo>
                <a:lnTo>
                  <a:pt x="0" y="42046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970" t="-2115" r="-32313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9" name="Freeform 9"/>
          <p:cNvSpPr/>
          <p:nvPr/>
        </p:nvSpPr>
        <p:spPr>
          <a:xfrm>
            <a:off x="14447972" y="3212012"/>
            <a:ext cx="3840028" cy="3212254"/>
          </a:xfrm>
          <a:custGeom>
            <a:avLst/>
            <a:gdLst/>
            <a:ahLst/>
            <a:cxnLst/>
            <a:rect l="l" t="t" r="r" b="b"/>
            <a:pathLst>
              <a:path w="3840028" h="3212254">
                <a:moveTo>
                  <a:pt x="0" y="0"/>
                </a:moveTo>
                <a:lnTo>
                  <a:pt x="3840028" y="0"/>
                </a:lnTo>
                <a:lnTo>
                  <a:pt x="3840028" y="3212254"/>
                </a:lnTo>
                <a:lnTo>
                  <a:pt x="0" y="32122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550" t="-4989" r="-8550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0" name="Freeform 10"/>
          <p:cNvSpPr/>
          <p:nvPr/>
        </p:nvSpPr>
        <p:spPr>
          <a:xfrm>
            <a:off x="4069435" y="7617538"/>
            <a:ext cx="3005970" cy="2669462"/>
          </a:xfrm>
          <a:custGeom>
            <a:avLst/>
            <a:gdLst/>
            <a:ahLst/>
            <a:cxnLst/>
            <a:rect l="l" t="t" r="r" b="b"/>
            <a:pathLst>
              <a:path w="3005970" h="2669462">
                <a:moveTo>
                  <a:pt x="0" y="0"/>
                </a:moveTo>
                <a:lnTo>
                  <a:pt x="3005970" y="0"/>
                </a:lnTo>
                <a:lnTo>
                  <a:pt x="3005970" y="2669462"/>
                </a:lnTo>
                <a:lnTo>
                  <a:pt x="0" y="26694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203" r="-9203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1" name="Freeform 11"/>
          <p:cNvSpPr/>
          <p:nvPr/>
        </p:nvSpPr>
        <p:spPr>
          <a:xfrm>
            <a:off x="10941918" y="7416653"/>
            <a:ext cx="3643558" cy="3071232"/>
          </a:xfrm>
          <a:custGeom>
            <a:avLst/>
            <a:gdLst/>
            <a:ahLst/>
            <a:cxnLst/>
            <a:rect l="l" t="t" r="r" b="b"/>
            <a:pathLst>
              <a:path w="3643558" h="3071232">
                <a:moveTo>
                  <a:pt x="0" y="0"/>
                </a:moveTo>
                <a:lnTo>
                  <a:pt x="3643558" y="0"/>
                </a:lnTo>
                <a:lnTo>
                  <a:pt x="3643558" y="3071232"/>
                </a:lnTo>
                <a:lnTo>
                  <a:pt x="0" y="30712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334" t="-6510" r="-5372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2" name="Freeform 12"/>
          <p:cNvSpPr/>
          <p:nvPr/>
        </p:nvSpPr>
        <p:spPr>
          <a:xfrm>
            <a:off x="14303638" y="6424266"/>
            <a:ext cx="3984359" cy="3862734"/>
          </a:xfrm>
          <a:custGeom>
            <a:avLst/>
            <a:gdLst/>
            <a:ahLst/>
            <a:cxnLst/>
            <a:rect l="l" t="t" r="r" b="b"/>
            <a:pathLst>
              <a:path w="3614738" h="3862734">
                <a:moveTo>
                  <a:pt x="0" y="0"/>
                </a:moveTo>
                <a:lnTo>
                  <a:pt x="3614738" y="0"/>
                </a:lnTo>
                <a:lnTo>
                  <a:pt x="3614738" y="3862734"/>
                </a:lnTo>
                <a:lnTo>
                  <a:pt x="0" y="38627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240" r="-21240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3" name="TextBox 13"/>
          <p:cNvSpPr txBox="1"/>
          <p:nvPr/>
        </p:nvSpPr>
        <p:spPr>
          <a:xfrm>
            <a:off x="1867140" y="802187"/>
            <a:ext cx="14553721" cy="161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BIRTHDAY CELEBRATIONS</a:t>
            </a:r>
          </a:p>
          <a:p>
            <a:pPr algn="ctr">
              <a:lnSpc>
                <a:spcPts val="6720"/>
              </a:lnSpc>
            </a:pPr>
            <a:r>
              <a:rPr lang="en-US" sz="38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Happy birthday to our amazing members!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49C483-1413-BACB-F053-16E230B3DA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819900"/>
            <a:ext cx="3931931" cy="3467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02CC2FE-E33E-F638-2838-30A627FF1FF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748" y="7617537"/>
            <a:ext cx="3899170" cy="2669463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3212012"/>
            <a:chOff x="0" y="0"/>
            <a:chExt cx="8829757" cy="1550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29756" cy="1550814"/>
            </a:xfrm>
            <a:custGeom>
              <a:avLst/>
              <a:gdLst/>
              <a:ahLst/>
              <a:cxnLst/>
              <a:rect l="l" t="t" r="r" b="b"/>
              <a:pathLst>
                <a:path w="8829756" h="1550814">
                  <a:moveTo>
                    <a:pt x="0" y="0"/>
                  </a:moveTo>
                  <a:lnTo>
                    <a:pt x="8829756" y="0"/>
                  </a:lnTo>
                  <a:lnTo>
                    <a:pt x="8829756" y="1550814"/>
                  </a:lnTo>
                  <a:lnTo>
                    <a:pt x="0" y="1550814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 dirty="0"/>
            </a:p>
          </p:txBody>
        </p:sp>
      </p:grpSp>
      <p:sp>
        <p:nvSpPr>
          <p:cNvPr id="4" name="Freeform 4"/>
          <p:cNvSpPr/>
          <p:nvPr/>
        </p:nvSpPr>
        <p:spPr>
          <a:xfrm>
            <a:off x="7535832" y="7401182"/>
            <a:ext cx="4007071" cy="2885818"/>
          </a:xfrm>
          <a:custGeom>
            <a:avLst/>
            <a:gdLst/>
            <a:ahLst/>
            <a:cxnLst/>
            <a:rect l="l" t="t" r="r" b="b"/>
            <a:pathLst>
              <a:path w="4007071" h="2885818">
                <a:moveTo>
                  <a:pt x="0" y="0"/>
                </a:moveTo>
                <a:lnTo>
                  <a:pt x="4007071" y="0"/>
                </a:lnTo>
                <a:lnTo>
                  <a:pt x="4007071" y="2885818"/>
                </a:lnTo>
                <a:lnTo>
                  <a:pt x="0" y="28858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4140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5" name="Freeform 5"/>
          <p:cNvSpPr/>
          <p:nvPr/>
        </p:nvSpPr>
        <p:spPr>
          <a:xfrm>
            <a:off x="0" y="3212012"/>
            <a:ext cx="5563922" cy="4189170"/>
          </a:xfrm>
          <a:custGeom>
            <a:avLst/>
            <a:gdLst/>
            <a:ahLst/>
            <a:cxnLst/>
            <a:rect l="l" t="t" r="r" b="b"/>
            <a:pathLst>
              <a:path w="5563922" h="4189170">
                <a:moveTo>
                  <a:pt x="0" y="0"/>
                </a:moveTo>
                <a:lnTo>
                  <a:pt x="5563922" y="0"/>
                </a:lnTo>
                <a:lnTo>
                  <a:pt x="5563922" y="4189170"/>
                </a:lnTo>
                <a:lnTo>
                  <a:pt x="0" y="41891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6" name="Freeform 6"/>
          <p:cNvSpPr/>
          <p:nvPr/>
        </p:nvSpPr>
        <p:spPr>
          <a:xfrm>
            <a:off x="5563922" y="3212012"/>
            <a:ext cx="6907252" cy="4189170"/>
          </a:xfrm>
          <a:custGeom>
            <a:avLst/>
            <a:gdLst/>
            <a:ahLst/>
            <a:cxnLst/>
            <a:rect l="l" t="t" r="r" b="b"/>
            <a:pathLst>
              <a:path w="6907252" h="4189170">
                <a:moveTo>
                  <a:pt x="0" y="0"/>
                </a:moveTo>
                <a:lnTo>
                  <a:pt x="6907253" y="0"/>
                </a:lnTo>
                <a:lnTo>
                  <a:pt x="6907253" y="4189170"/>
                </a:lnTo>
                <a:lnTo>
                  <a:pt x="0" y="41891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077" b="-9585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7" name="Freeform 7"/>
          <p:cNvSpPr/>
          <p:nvPr/>
        </p:nvSpPr>
        <p:spPr>
          <a:xfrm>
            <a:off x="3832852" y="7401182"/>
            <a:ext cx="3702980" cy="3000118"/>
          </a:xfrm>
          <a:custGeom>
            <a:avLst/>
            <a:gdLst/>
            <a:ahLst/>
            <a:cxnLst/>
            <a:rect l="l" t="t" r="r" b="b"/>
            <a:pathLst>
              <a:path w="3702980" h="2885818">
                <a:moveTo>
                  <a:pt x="0" y="0"/>
                </a:moveTo>
                <a:lnTo>
                  <a:pt x="3702980" y="0"/>
                </a:lnTo>
                <a:lnTo>
                  <a:pt x="3702980" y="2885818"/>
                </a:lnTo>
                <a:lnTo>
                  <a:pt x="0" y="28858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53" r="-1753"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9" name="Freeform 9"/>
          <p:cNvSpPr/>
          <p:nvPr/>
        </p:nvSpPr>
        <p:spPr>
          <a:xfrm>
            <a:off x="0" y="7401182"/>
            <a:ext cx="3832852" cy="2885818"/>
          </a:xfrm>
          <a:custGeom>
            <a:avLst/>
            <a:gdLst/>
            <a:ahLst/>
            <a:cxnLst/>
            <a:rect l="l" t="t" r="r" b="b"/>
            <a:pathLst>
              <a:path w="3832852" h="2885818">
                <a:moveTo>
                  <a:pt x="0" y="0"/>
                </a:moveTo>
                <a:lnTo>
                  <a:pt x="3832852" y="0"/>
                </a:lnTo>
                <a:lnTo>
                  <a:pt x="3832852" y="2885818"/>
                </a:lnTo>
                <a:lnTo>
                  <a:pt x="0" y="288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10" name="Freeform 10"/>
          <p:cNvSpPr/>
          <p:nvPr/>
        </p:nvSpPr>
        <p:spPr>
          <a:xfrm>
            <a:off x="11542903" y="7401182"/>
            <a:ext cx="6745097" cy="2885818"/>
          </a:xfrm>
          <a:custGeom>
            <a:avLst/>
            <a:gdLst/>
            <a:ahLst/>
            <a:cxnLst/>
            <a:rect l="l" t="t" r="r" b="b"/>
            <a:pathLst>
              <a:path w="6745097" h="2885818">
                <a:moveTo>
                  <a:pt x="0" y="0"/>
                </a:moveTo>
                <a:lnTo>
                  <a:pt x="6745097" y="0"/>
                </a:lnTo>
                <a:lnTo>
                  <a:pt x="6745097" y="2885818"/>
                </a:lnTo>
                <a:lnTo>
                  <a:pt x="0" y="28858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7941" b="-37941"/>
            </a:stretch>
          </a:blipFill>
        </p:spPr>
        <p:txBody>
          <a:bodyPr/>
          <a:lstStyle/>
          <a:p>
            <a:endParaRPr lang="vi-VN"/>
          </a:p>
        </p:txBody>
      </p:sp>
      <p:grpSp>
        <p:nvGrpSpPr>
          <p:cNvPr id="11" name="Group 11"/>
          <p:cNvGrpSpPr/>
          <p:nvPr/>
        </p:nvGrpSpPr>
        <p:grpSpPr>
          <a:xfrm>
            <a:off x="2279323" y="285930"/>
            <a:ext cx="14520088" cy="2418902"/>
            <a:chOff x="0" y="0"/>
            <a:chExt cx="19360118" cy="2878469"/>
          </a:xfrm>
        </p:grpSpPr>
        <p:sp>
          <p:nvSpPr>
            <p:cNvPr id="12" name="TextBox 12"/>
            <p:cNvSpPr txBox="1"/>
            <p:nvPr/>
          </p:nvSpPr>
          <p:spPr>
            <a:xfrm>
              <a:off x="0" y="0"/>
              <a:ext cx="19360118" cy="1165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39"/>
                </a:lnSpc>
              </a:pPr>
              <a:r>
                <a:rPr lang="en-US" sz="57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Faustina Bold"/>
                  <a:cs typeface="Times New Roman" panose="02020603050405020304" pitchFamily="18" charset="0"/>
                  <a:sym typeface="Faustina Bold"/>
                </a:rPr>
                <a:t>YEAR AND PARTY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346700"/>
              <a:ext cx="19360118" cy="1531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99"/>
                </a:lnSpc>
              </a:pPr>
              <a:r>
                <a:rPr lang="en-US" sz="3999" b="1" dirty="0">
                  <a:solidFill>
                    <a:srgbClr val="FFFFFF"/>
                  </a:solidFill>
                  <a:latin typeface="Times New Roman" panose="02020603050405020304" pitchFamily="18" charset="0"/>
                  <a:ea typeface="Playfair Display Bold"/>
                  <a:cs typeface="Times New Roman" panose="02020603050405020304" pitchFamily="18" charset="0"/>
                  <a:sym typeface="Playfair Display Bold"/>
                </a:rPr>
                <a:t>Honoring individuals and teams who have achieved effective and high-quality work results during the year.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D1A7BD0-22E5-00AB-E9D3-031254F4BEA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1089" y="3212012"/>
            <a:ext cx="6266909" cy="4189170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6F071-CBC4-F63C-3192-5F2CAD35E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86C09B4-F59B-F70C-FB58-64730E66BAB1}"/>
              </a:ext>
            </a:extLst>
          </p:cNvPr>
          <p:cNvGrpSpPr/>
          <p:nvPr/>
        </p:nvGrpSpPr>
        <p:grpSpPr>
          <a:xfrm>
            <a:off x="0" y="1"/>
            <a:ext cx="18288000" cy="2249826"/>
            <a:chOff x="0" y="0"/>
            <a:chExt cx="8829757" cy="155081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C167E42-DE17-B4A6-27F5-0B65ABB1F36A}"/>
                </a:ext>
              </a:extLst>
            </p:cNvPr>
            <p:cNvSpPr/>
            <p:nvPr/>
          </p:nvSpPr>
          <p:spPr>
            <a:xfrm>
              <a:off x="0" y="0"/>
              <a:ext cx="8829756" cy="1550814"/>
            </a:xfrm>
            <a:custGeom>
              <a:avLst/>
              <a:gdLst/>
              <a:ahLst/>
              <a:cxnLst/>
              <a:rect l="l" t="t" r="r" b="b"/>
              <a:pathLst>
                <a:path w="8829756" h="1550814">
                  <a:moveTo>
                    <a:pt x="0" y="0"/>
                  </a:moveTo>
                  <a:lnTo>
                    <a:pt x="8829756" y="0"/>
                  </a:lnTo>
                  <a:lnTo>
                    <a:pt x="8829756" y="1550814"/>
                  </a:lnTo>
                  <a:lnTo>
                    <a:pt x="0" y="1550814"/>
                  </a:lnTo>
                  <a:close/>
                </a:path>
              </a:pathLst>
            </a:custGeom>
            <a:solidFill>
              <a:srgbClr val="1E3256"/>
            </a:solidFill>
          </p:spPr>
          <p:txBody>
            <a:bodyPr/>
            <a:lstStyle/>
            <a:p>
              <a:endParaRPr lang="vi-VN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51F53FDE-3910-532E-2759-8D3CC1CAC7E4}"/>
              </a:ext>
            </a:extLst>
          </p:cNvPr>
          <p:cNvGrpSpPr/>
          <p:nvPr/>
        </p:nvGrpSpPr>
        <p:grpSpPr>
          <a:xfrm>
            <a:off x="1883956" y="629061"/>
            <a:ext cx="14915455" cy="1634230"/>
            <a:chOff x="-527156" y="457508"/>
            <a:chExt cx="19887274" cy="2178974"/>
          </a:xfrm>
        </p:grpSpPr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FC53B721-6202-F0F5-F1B6-CCB8F9F34C32}"/>
                </a:ext>
              </a:extLst>
            </p:cNvPr>
            <p:cNvSpPr txBox="1"/>
            <p:nvPr/>
          </p:nvSpPr>
          <p:spPr>
            <a:xfrm>
              <a:off x="-527156" y="457508"/>
              <a:ext cx="19360118" cy="2178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39"/>
                </a:lnSpc>
              </a:pPr>
              <a:r>
                <a:rPr lang="en-US" sz="6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WORKING CALENDAR</a:t>
              </a:r>
              <a:br>
                <a:rPr lang="en-US" dirty="0"/>
              </a:br>
              <a:r>
                <a:rPr lang="en-US" sz="3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Faustina Bold"/>
                  <a:cs typeface="Times New Roman" panose="02020603050405020304" pitchFamily="18" charset="0"/>
                  <a:sym typeface="Faustina Bold"/>
                </a:rPr>
                <a:t>From April 2026 to March 2027</a:t>
              </a: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26298000-A85D-AA7A-AF0C-A745C54D3071}"/>
                </a:ext>
              </a:extLst>
            </p:cNvPr>
            <p:cNvSpPr txBox="1"/>
            <p:nvPr/>
          </p:nvSpPr>
          <p:spPr>
            <a:xfrm>
              <a:off x="0" y="1346699"/>
              <a:ext cx="19360118" cy="8213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99"/>
                </a:lnSpc>
              </a:pPr>
              <a:endParaRPr lang="en-US" sz="3999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6BEAB192-670B-1894-FDC5-E70D8AB31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49826"/>
            <a:ext cx="16687800" cy="769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45309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2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30200" y="5034731"/>
            <a:ext cx="4627262" cy="5235940"/>
          </a:xfrm>
          <a:custGeom>
            <a:avLst/>
            <a:gdLst/>
            <a:ahLst/>
            <a:cxnLst/>
            <a:rect l="l" t="t" r="r" b="b"/>
            <a:pathLst>
              <a:path w="4627262" h="5235940">
                <a:moveTo>
                  <a:pt x="0" y="0"/>
                </a:moveTo>
                <a:lnTo>
                  <a:pt x="4627262" y="0"/>
                </a:lnTo>
                <a:lnTo>
                  <a:pt x="4627262" y="5235941"/>
                </a:lnTo>
                <a:lnTo>
                  <a:pt x="0" y="52359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vi-VN" dirty="0"/>
          </a:p>
        </p:txBody>
      </p:sp>
      <p:sp>
        <p:nvSpPr>
          <p:cNvPr id="3" name="Freeform 3"/>
          <p:cNvSpPr/>
          <p:nvPr/>
        </p:nvSpPr>
        <p:spPr>
          <a:xfrm>
            <a:off x="13639800" y="6652548"/>
            <a:ext cx="1108050" cy="3618123"/>
          </a:xfrm>
          <a:custGeom>
            <a:avLst/>
            <a:gdLst/>
            <a:ahLst/>
            <a:cxnLst/>
            <a:rect l="l" t="t" r="r" b="b"/>
            <a:pathLst>
              <a:path w="1108050" h="3618123">
                <a:moveTo>
                  <a:pt x="0" y="0"/>
                </a:moveTo>
                <a:lnTo>
                  <a:pt x="1108050" y="0"/>
                </a:lnTo>
                <a:lnTo>
                  <a:pt x="1108050" y="3618123"/>
                </a:lnTo>
                <a:lnTo>
                  <a:pt x="0" y="36181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sp>
        <p:nvSpPr>
          <p:cNvPr id="4" name="TextBox 4"/>
          <p:cNvSpPr txBox="1"/>
          <p:nvPr/>
        </p:nvSpPr>
        <p:spPr>
          <a:xfrm>
            <a:off x="226417" y="-142875"/>
            <a:ext cx="12803783" cy="58069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0500"/>
              </a:lnSpc>
            </a:pPr>
            <a:endParaRPr dirty="0"/>
          </a:p>
          <a:p>
            <a:pPr algn="just">
              <a:lnSpc>
                <a:spcPts val="2100"/>
              </a:lnSpc>
            </a:pPr>
            <a:endParaRPr dirty="0"/>
          </a:p>
          <a:p>
            <a:pPr algn="just">
              <a:lnSpc>
                <a:spcPts val="10500"/>
              </a:lnSpc>
            </a:pPr>
            <a:r>
              <a:rPr lang="ja-JP" altLang="en-US" sz="7500" b="1" dirty="0">
                <a:solidFill>
                  <a:srgbClr val="BEC7D7">
                    <a:alpha val="85882"/>
                  </a:srgbClr>
                </a:solidFill>
                <a:latin typeface="Noto Sans Bold"/>
                <a:ea typeface="Noto Sans Bold"/>
                <a:cs typeface="Noto Sans Bold"/>
                <a:sym typeface="Noto Sans Bold"/>
              </a:rPr>
              <a:t>ありがとうございます。</a:t>
            </a:r>
            <a:endParaRPr lang="en-US" sz="7500" b="1" dirty="0">
              <a:solidFill>
                <a:srgbClr val="BEC7D7">
                  <a:alpha val="85882"/>
                </a:srgbClr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algn="just">
              <a:lnSpc>
                <a:spcPts val="2100"/>
              </a:lnSpc>
            </a:pPr>
            <a:endParaRPr lang="en-US" sz="7500" b="1" dirty="0">
              <a:solidFill>
                <a:srgbClr val="BEC7D7">
                  <a:alpha val="85882"/>
                </a:srgbClr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algn="just">
              <a:lnSpc>
                <a:spcPts val="9800"/>
              </a:lnSpc>
            </a:pPr>
            <a:r>
              <a:rPr lang="en-US" sz="7000" b="1" dirty="0">
                <a:solidFill>
                  <a:srgbClr val="BEC7D7">
                    <a:alpha val="85882"/>
                  </a:srgbClr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THANK YOU</a:t>
            </a:r>
          </a:p>
          <a:p>
            <a:pPr algn="just">
              <a:lnSpc>
                <a:spcPts val="4620"/>
              </a:lnSpc>
            </a:pPr>
            <a:endParaRPr lang="en-US" sz="7000" b="1" dirty="0">
              <a:solidFill>
                <a:srgbClr val="BEC7D7">
                  <a:alpha val="85882"/>
                </a:srgbClr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algn="just">
              <a:lnSpc>
                <a:spcPts val="6160"/>
              </a:lnSpc>
            </a:pPr>
            <a:r>
              <a:rPr lang="en-US" sz="4400" b="1" dirty="0">
                <a:solidFill>
                  <a:srgbClr val="BEC7D7">
                    <a:alpha val="85882"/>
                  </a:srgbClr>
                </a:solidFill>
                <a:latin typeface="Times New Roman" panose="02020603050405020304" pitchFamily="18" charset="0"/>
                <a:ea typeface="Noto Sans"/>
                <a:cs typeface="Times New Roman" panose="02020603050405020304" pitchFamily="18" charset="0"/>
                <a:sym typeface="Noto Sans"/>
              </a:rPr>
              <a:t>Thank you so much for your continued support</a:t>
            </a:r>
          </a:p>
        </p:txBody>
      </p:sp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880</TotalTime>
  <Words>604</Words>
  <Application>Microsoft Office PowerPoint</Application>
  <PresentationFormat>Custom</PresentationFormat>
  <Paragraphs>191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Faustina Bold</vt:lpstr>
      <vt:lpstr>Aptos Display</vt:lpstr>
      <vt:lpstr>Playfair Display Bold</vt:lpstr>
      <vt:lpstr>Asap Bold</vt:lpstr>
      <vt:lpstr>Noto Sans Bold</vt:lpstr>
      <vt:lpstr>Aptos</vt:lpstr>
      <vt:lpstr>Times New Roman</vt:lpstr>
      <vt:lpstr>Arial</vt:lpstr>
      <vt:lpstr>Asap</vt:lpstr>
      <vt:lpstr>Times New Roman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Đề xuất Kinh doanh Thuyết trình Kinh doanh theo Phong cách Khối màu Xanh dương Đậm Xám</dc:title>
  <cp:lastModifiedBy>Asus</cp:lastModifiedBy>
  <cp:revision>25</cp:revision>
  <dcterms:created xsi:type="dcterms:W3CDTF">2006-08-16T00:00:00Z</dcterms:created>
  <dcterms:modified xsi:type="dcterms:W3CDTF">2026-06-19T07:01:04Z</dcterms:modified>
  <dc:identifier>DAHIyF5ZR6Q</dc:identifier>
</cp:coreProperties>
</file>